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4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40000"/>
                <a:lumOff val="60000"/>
              </a:schemeClr>
            </a:gs>
            <a:gs pos="39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718" y="1410933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</a:t>
            </a:r>
            <a:r>
              <a:rPr sz="36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锂电池包产品规格书</a:t>
            </a:r>
            <a:endParaRPr sz="3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03D5EA-1E98-0ED9-DB7D-171EE7159EFC}"/>
              </a:ext>
            </a:extLst>
          </p:cNvPr>
          <p:cNvSpPr txBox="1"/>
          <p:nvPr/>
        </p:nvSpPr>
        <p:spPr>
          <a:xfrm>
            <a:off x="1444176" y="2090564"/>
            <a:ext cx="639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LiFePO4 Battery Pack Product Specification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912228-4C65-07B3-857B-ABDD5F58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7" y="5674087"/>
            <a:ext cx="1865185" cy="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57F1A3-B302-C2AC-80A4-00512AAEAA16}"/>
              </a:ext>
            </a:extLst>
          </p:cNvPr>
          <p:cNvSpPr txBox="1"/>
          <p:nvPr/>
        </p:nvSpPr>
        <p:spPr>
          <a:xfrm>
            <a:off x="850464" y="3454132"/>
            <a:ext cx="372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名称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 Name: 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磷酸铁锂电池包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E05113-9DAE-18A4-B3E0-1156323A464A}"/>
              </a:ext>
            </a:extLst>
          </p:cNvPr>
          <p:cNvSpPr txBox="1"/>
          <p:nvPr/>
        </p:nvSpPr>
        <p:spPr>
          <a:xfrm>
            <a:off x="4806810" y="4142235"/>
            <a:ext cx="395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额定容量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/Rated Capacity: 100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Ah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33371D-C794-0479-B8B5-DA8AEC642C81}"/>
              </a:ext>
            </a:extLst>
          </p:cNvPr>
          <p:cNvSpPr txBox="1"/>
          <p:nvPr/>
        </p:nvSpPr>
        <p:spPr>
          <a:xfrm>
            <a:off x="850464" y="41446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额定电压 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/ 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Rated Voltage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64V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59A408-94CD-5662-55B0-1EACC1E06A08}"/>
              </a:ext>
            </a:extLst>
          </p:cNvPr>
          <p:cNvSpPr txBox="1"/>
          <p:nvPr/>
        </p:nvSpPr>
        <p:spPr>
          <a:xfrm>
            <a:off x="4806810" y="3454132"/>
            <a:ext cx="370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产品型号 / Model: TF64100-BC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6C89E6C-65F3-7131-C649-68E6E3646BCC}"/>
              </a:ext>
            </a:extLst>
          </p:cNvPr>
          <p:cNvSpPr/>
          <p:nvPr/>
        </p:nvSpPr>
        <p:spPr>
          <a:xfrm>
            <a:off x="526480" y="1043709"/>
            <a:ext cx="8174181" cy="40085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40000"/>
                <a:lumOff val="60000"/>
              </a:schemeClr>
            </a:gs>
            <a:gs pos="64000">
              <a:schemeClr val="accent2">
                <a:lumMod val="95000"/>
                <a:lumOff val="5000"/>
              </a:schemeClr>
            </a:gs>
            <a:gs pos="86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25670-A9E9-CB0B-06E3-6EB992F9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概述 </a:t>
            </a:r>
            <a:r>
              <a:rPr lang="en-US" altLang="zh-CN" dirty="0">
                <a:solidFill>
                  <a:schemeClr val="bg1"/>
                </a:solidFill>
              </a:rPr>
              <a:t>/ </a:t>
            </a:r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8C8EE-317E-B82D-BF09-A50327C5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998" y="839088"/>
            <a:ext cx="3566160" cy="9918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64V100Ah</a:t>
            </a:r>
            <a:r>
              <a:rPr lang="zh-CN" altLang="en-US" b="1" dirty="0">
                <a:solidFill>
                  <a:schemeClr val="bg1"/>
                </a:solidFill>
              </a:rPr>
              <a:t>磷酸铁锂电池包 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64V100Ah LiFePO4 Battery Pack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5F858F-33A7-8D77-5530-1B53B1F5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" y="2521527"/>
            <a:ext cx="2129259" cy="21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F18ACB-58A0-3155-1495-6D7F34BF3BEE}"/>
              </a:ext>
            </a:extLst>
          </p:cNvPr>
          <p:cNvSpPr txBox="1"/>
          <p:nvPr/>
        </p:nvSpPr>
        <p:spPr>
          <a:xfrm>
            <a:off x="2567247" y="2384608"/>
            <a:ext cx="61016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🛡️ </a:t>
            </a:r>
            <a:r>
              <a:rPr lang="zh-CN" altLang="en-US" sz="1600" dirty="0"/>
              <a:t>极致安全 </a:t>
            </a:r>
            <a:r>
              <a:rPr lang="en-US" altLang="zh-CN" sz="1600" dirty="0"/>
              <a:t>/ </a:t>
            </a:r>
            <a:r>
              <a:rPr lang="en-US" sz="1600" dirty="0"/>
              <a:t>Ultimate Safety </a:t>
            </a:r>
          </a:p>
          <a:p>
            <a:r>
              <a:rPr lang="zh-CN" altLang="en-US" sz="1600" dirty="0"/>
              <a:t>磷酸铁锂技术，大厂</a:t>
            </a:r>
            <a:r>
              <a:rPr lang="en-US" altLang="zh-CN" sz="1600" dirty="0"/>
              <a:t>A</a:t>
            </a:r>
            <a:r>
              <a:rPr lang="zh-CN" altLang="en-US" sz="1600" dirty="0"/>
              <a:t>级电芯，整体灌胶，稳定可靠，安全无忧 </a:t>
            </a:r>
            <a:endParaRPr lang="en-US" altLang="zh-CN" sz="1600" dirty="0"/>
          </a:p>
          <a:p>
            <a:r>
              <a:rPr lang="en-US" sz="1600" dirty="0"/>
              <a:t>LiFePO4 technology, Pottin</a:t>
            </a:r>
            <a:r>
              <a:rPr lang="en-US" altLang="zh-CN" sz="1600" dirty="0"/>
              <a:t>g,</a:t>
            </a:r>
            <a:r>
              <a:rPr lang="zh-CN" altLang="en-US" sz="1600" dirty="0"/>
              <a:t> </a:t>
            </a:r>
            <a:r>
              <a:rPr lang="en-US" sz="1600" dirty="0"/>
              <a:t>stable and reliable, worry-free safety</a:t>
            </a:r>
          </a:p>
          <a:p>
            <a:endParaRPr lang="en-US" sz="1600" dirty="0"/>
          </a:p>
          <a:p>
            <a:r>
              <a:rPr lang="en-US" sz="1600" dirty="0"/>
              <a:t>🧠 </a:t>
            </a:r>
            <a:r>
              <a:rPr lang="zh-CN" altLang="en-US" sz="1600" dirty="0"/>
              <a:t>智能掌控 </a:t>
            </a:r>
            <a:r>
              <a:rPr lang="en-US" altLang="zh-CN" sz="1600" dirty="0"/>
              <a:t>/ </a:t>
            </a:r>
            <a:r>
              <a:rPr lang="en-US" sz="1600" dirty="0"/>
              <a:t>Intelligent Control </a:t>
            </a:r>
          </a:p>
          <a:p>
            <a:r>
              <a:rPr lang="zh-CN" altLang="en-US" sz="1600" dirty="0"/>
              <a:t>银杏</a:t>
            </a:r>
            <a:r>
              <a:rPr lang="en-US" sz="1600" dirty="0"/>
              <a:t>BMS</a:t>
            </a:r>
            <a:r>
              <a:rPr lang="zh-CN" altLang="en-US" sz="1600" dirty="0"/>
              <a:t>系统，强大性能监控与优化 </a:t>
            </a:r>
            <a:endParaRPr lang="en-US" altLang="zh-CN" sz="1600" dirty="0"/>
          </a:p>
          <a:p>
            <a:r>
              <a:rPr lang="en-US" sz="1600" dirty="0"/>
              <a:t>Ginkgo BMS, powerful performance monitoring and optimization</a:t>
            </a:r>
          </a:p>
          <a:p>
            <a:endParaRPr lang="en-US" sz="1600" dirty="0"/>
          </a:p>
          <a:p>
            <a:r>
              <a:rPr lang="en-US" sz="1600" dirty="0"/>
              <a:t>🚀 </a:t>
            </a:r>
            <a:r>
              <a:rPr lang="zh-CN" altLang="en-US" sz="1600" dirty="0"/>
              <a:t>持久动力 </a:t>
            </a:r>
            <a:r>
              <a:rPr lang="en-US" altLang="zh-CN" sz="1600" dirty="0"/>
              <a:t>/ </a:t>
            </a:r>
            <a:r>
              <a:rPr lang="en-US" sz="1600" dirty="0"/>
              <a:t>Enduring Power </a:t>
            </a:r>
          </a:p>
          <a:p>
            <a:r>
              <a:rPr lang="zh-CN" altLang="en-US" sz="1600" dirty="0"/>
              <a:t>长期陪伴您的每次旅程 </a:t>
            </a:r>
            <a:endParaRPr lang="en-US" altLang="zh-CN" sz="1600" dirty="0"/>
          </a:p>
          <a:p>
            <a:r>
              <a:rPr lang="en-US" sz="1600" dirty="0"/>
              <a:t>accompanying your journeys for years to come</a:t>
            </a:r>
          </a:p>
        </p:txBody>
      </p:sp>
    </p:spTree>
    <p:extLst>
      <p:ext uri="{BB962C8B-B14F-4D97-AF65-F5344CB8AC3E}">
        <p14:creationId xmlns:p14="http://schemas.microsoft.com/office/powerpoint/2010/main" val="41528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225895"/>
              </p:ext>
            </p:extLst>
          </p:nvPr>
        </p:nvGraphicFramePr>
        <p:xfrm>
          <a:off x="387929" y="1884218"/>
          <a:ext cx="8571345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3278910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组合方式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Combination method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GSP34135192F-100Ah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铁锂电芯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鹏辉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590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额定容量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Capacity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/Typical   100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标准充电后标准放电（针对电池组）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discharge after Standard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Voltage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64V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73V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3.65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建议充电电流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charge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10~25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0.1C~0.25C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峰值电流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Peak Current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240A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890B422-1578-9B3E-A228-E7AC87C1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684397"/>
              </p:ext>
            </p:extLst>
          </p:nvPr>
        </p:nvGraphicFramePr>
        <p:xfrm>
          <a:off x="387929" y="1884218"/>
          <a:ext cx="8571345" cy="471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2780147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50A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460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最大（持续）放电电流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Discharge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100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6396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工作温度范围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Operation Temperature 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 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~55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-20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~60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单体电芯储存湿度范围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＜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75% R.H.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Bare Cell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Impedance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&lt;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65mΩ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半电态下用交流法测量内阻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resistance measured at AC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1KHZ after 50%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电机功率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otor Power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≤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4500W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796344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Weight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54.5Kg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Dimensions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544*316*218mm(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最大尺寸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±2mm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循环寿命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Cycle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常温测试，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充至满电，搁置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，以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放电至截止电压，搁置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，循环至剩余容量不低于额定容量的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70%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8432456-95FD-5F2D-8812-2F9B0C6D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31EB05-79EE-40EE-BE7C-23C40159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0" y="2084832"/>
            <a:ext cx="5890125" cy="44528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sp>
        <p:nvSpPr>
          <p:cNvPr id="3" name="标注: 线形(带边框和强调线) 2">
            <a:extLst>
              <a:ext uri="{FF2B5EF4-FFF2-40B4-BE49-F238E27FC236}">
                <a16:creationId xmlns:a16="http://schemas.microsoft.com/office/drawing/2014/main" id="{F782724C-48F7-F160-9B4D-87F872D3D03F}"/>
              </a:ext>
            </a:extLst>
          </p:cNvPr>
          <p:cNvSpPr/>
          <p:nvPr/>
        </p:nvSpPr>
        <p:spPr>
          <a:xfrm>
            <a:off x="6452947" y="3808480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70259"/>
              <a:gd name="adj4" fmla="val -312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M8</a:t>
            </a:r>
            <a:r>
              <a:rPr lang="zh-CN" altLang="en-US" dirty="0"/>
              <a:t>全铜接线柱</a:t>
            </a:r>
            <a:endParaRPr lang="en-US" altLang="zh-CN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78B409-30BD-F0DE-5F4E-DC12D89A0BE0}"/>
              </a:ext>
            </a:extLst>
          </p:cNvPr>
          <p:cNvCxnSpPr>
            <a:cxnSpLocks/>
          </p:cNvCxnSpPr>
          <p:nvPr/>
        </p:nvCxnSpPr>
        <p:spPr>
          <a:xfrm flipH="1">
            <a:off x="1440797" y="3336554"/>
            <a:ext cx="22507" cy="154541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CF5967-CD72-18E5-66EF-F408873BA8A6}"/>
              </a:ext>
            </a:extLst>
          </p:cNvPr>
          <p:cNvSpPr txBox="1"/>
          <p:nvPr/>
        </p:nvSpPr>
        <p:spPr>
          <a:xfrm rot="16200000">
            <a:off x="757657" y="3924592"/>
            <a:ext cx="99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218mm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8EE08E8-52DD-BCB8-54C6-41B8535D6266}"/>
              </a:ext>
            </a:extLst>
          </p:cNvPr>
          <p:cNvCxnSpPr>
            <a:cxnSpLocks/>
          </p:cNvCxnSpPr>
          <p:nvPr/>
        </p:nvCxnSpPr>
        <p:spPr>
          <a:xfrm flipV="1">
            <a:off x="4532469" y="5607572"/>
            <a:ext cx="1622553" cy="93010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AF75711-C969-60DF-FE02-090396EF3C10}"/>
              </a:ext>
            </a:extLst>
          </p:cNvPr>
          <p:cNvSpPr txBox="1"/>
          <p:nvPr/>
        </p:nvSpPr>
        <p:spPr>
          <a:xfrm>
            <a:off x="5250607" y="600322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316mm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9FB5230-B238-659D-88B4-D8A280431DAA}"/>
              </a:ext>
            </a:extLst>
          </p:cNvPr>
          <p:cNvCxnSpPr>
            <a:cxnSpLocks/>
          </p:cNvCxnSpPr>
          <p:nvPr/>
        </p:nvCxnSpPr>
        <p:spPr>
          <a:xfrm>
            <a:off x="1619358" y="4881965"/>
            <a:ext cx="2826327" cy="162476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C061A6F-5274-F022-DB3F-52C27E9967B9}"/>
              </a:ext>
            </a:extLst>
          </p:cNvPr>
          <p:cNvSpPr txBox="1"/>
          <p:nvPr/>
        </p:nvSpPr>
        <p:spPr>
          <a:xfrm>
            <a:off x="2035267" y="560757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544mm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1F5FE13-5DC9-0E8D-87A0-16CADD2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标注: 线形(带边框和强调线) 23">
            <a:extLst>
              <a:ext uri="{FF2B5EF4-FFF2-40B4-BE49-F238E27FC236}">
                <a16:creationId xmlns:a16="http://schemas.microsoft.com/office/drawing/2014/main" id="{8D869439-2FD6-4F5C-977A-A609118E4393}"/>
              </a:ext>
            </a:extLst>
          </p:cNvPr>
          <p:cNvSpPr/>
          <p:nvPr/>
        </p:nvSpPr>
        <p:spPr>
          <a:xfrm>
            <a:off x="6452947" y="4605369"/>
            <a:ext cx="1900916" cy="835673"/>
          </a:xfrm>
          <a:prstGeom prst="accentBorderCallout1">
            <a:avLst>
              <a:gd name="adj1" fmla="val 45587"/>
              <a:gd name="adj2" fmla="val -2607"/>
              <a:gd name="adj3" fmla="val 19915"/>
              <a:gd name="adj4" fmla="val -594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液晶显示屏（电量、电压、电流等即时显示）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ED32DF-9CAD-4524-B1C9-FAA3BA3D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00" y="1979544"/>
            <a:ext cx="6096841" cy="44039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2A64D5A-4D5F-72BD-99F0-7834E210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注: 线形(带边框和强调线) 8">
            <a:extLst>
              <a:ext uri="{FF2B5EF4-FFF2-40B4-BE49-F238E27FC236}">
                <a16:creationId xmlns:a16="http://schemas.microsoft.com/office/drawing/2014/main" id="{B3378657-6D94-4716-ACD9-D7FD48ECB668}"/>
              </a:ext>
            </a:extLst>
          </p:cNvPr>
          <p:cNvSpPr/>
          <p:nvPr/>
        </p:nvSpPr>
        <p:spPr>
          <a:xfrm>
            <a:off x="6250884" y="4344037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101832"/>
              <a:gd name="adj4" fmla="val -566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886C90C4-C50F-4BB6-8687-B3D6FC8DE550}"/>
              </a:ext>
            </a:extLst>
          </p:cNvPr>
          <p:cNvSpPr/>
          <p:nvPr/>
        </p:nvSpPr>
        <p:spPr>
          <a:xfrm>
            <a:off x="5874043" y="2614589"/>
            <a:ext cx="1900916" cy="574475"/>
          </a:xfrm>
          <a:prstGeom prst="accentBorderCallout1">
            <a:avLst>
              <a:gd name="adj1" fmla="val 45587"/>
              <a:gd name="adj2" fmla="val -2607"/>
              <a:gd name="adj3" fmla="val 140410"/>
              <a:gd name="adj4" fmla="val -42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激光焊接点 </a:t>
            </a:r>
            <a:endParaRPr lang="en-US" altLang="zh-CN" dirty="0"/>
          </a:p>
          <a:p>
            <a:pPr algn="ctr"/>
            <a:r>
              <a:rPr lang="en-US" altLang="zh-CN" dirty="0"/>
              <a:t>Laser welded spot</a:t>
            </a:r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0D7B6CB6-D73B-436B-8DEF-3C4D8BF77A37}"/>
              </a:ext>
            </a:extLst>
          </p:cNvPr>
          <p:cNvSpPr/>
          <p:nvPr/>
        </p:nvSpPr>
        <p:spPr>
          <a:xfrm>
            <a:off x="5874043" y="2115127"/>
            <a:ext cx="1900916" cy="346504"/>
          </a:xfrm>
          <a:prstGeom prst="accentBorderCallout1">
            <a:avLst>
              <a:gd name="adj1" fmla="val 45587"/>
              <a:gd name="adj2" fmla="val -2607"/>
              <a:gd name="adj3" fmla="val 314918"/>
              <a:gd name="adj4" fmla="val -551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汽车</a:t>
            </a:r>
            <a:r>
              <a:rPr lang="en-US" altLang="zh-CN" dirty="0"/>
              <a:t>A</a:t>
            </a:r>
            <a:r>
              <a:rPr lang="zh-CN" altLang="en-US" dirty="0"/>
              <a:t>级电芯 </a:t>
            </a:r>
            <a:r>
              <a:rPr lang="en-US" altLang="zh-CN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1070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C586C52-C28E-4999-9F80-98A83661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54" y="3090707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05B6384-9631-2CAB-302F-54AF50FD3DF9}"/>
              </a:ext>
            </a:extLst>
          </p:cNvPr>
          <p:cNvGraphicFramePr>
            <a:graphicFrameLocks noGrp="1"/>
          </p:cNvGraphicFramePr>
          <p:nvPr/>
        </p:nvGraphicFramePr>
        <p:xfrm>
          <a:off x="452581" y="2276209"/>
          <a:ext cx="4248726" cy="350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26">
                  <a:extLst>
                    <a:ext uri="{9D8B030D-6E8A-4147-A177-3AD203B41FA5}">
                      <a16:colId xmlns:a16="http://schemas.microsoft.com/office/drawing/2014/main" val="787866139"/>
                    </a:ext>
                  </a:extLst>
                </a:gridCol>
              </a:tblGrid>
              <a:tr h="4924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银杏</a:t>
                      </a:r>
                      <a:r>
                        <a:rPr lang="en-US" altLang="zh-CN" sz="2000" dirty="0"/>
                        <a:t>BMS</a:t>
                      </a:r>
                      <a:r>
                        <a:rPr lang="zh-CN" altLang="en-US" sz="2000" dirty="0"/>
                        <a:t>系统 </a:t>
                      </a:r>
                      <a:r>
                        <a:rPr lang="en-US" altLang="zh-CN" sz="2000" dirty="0"/>
                        <a:t>/ </a:t>
                      </a:r>
                      <a:r>
                        <a:rPr lang="en-US" sz="2000" dirty="0"/>
                        <a:t>Ginkgo BMS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571171"/>
                  </a:ext>
                </a:extLst>
              </a:tr>
              <a:tr h="3562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过充电保护功能</a:t>
                      </a:r>
                      <a:r>
                        <a:rPr lang="en-US" altLang="zh-CN" sz="1400" dirty="0"/>
                        <a:t> /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overcharge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986429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过放电保护功能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over discharge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732688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过电流保护功能 </a:t>
                      </a:r>
                      <a:r>
                        <a:rPr lang="en-US" altLang="zh-CN" sz="1400" dirty="0"/>
                        <a:t>/ over current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712228"/>
                  </a:ext>
                </a:extLst>
              </a:tr>
              <a:tr h="3981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短路保护功能</a:t>
                      </a:r>
                      <a:r>
                        <a:rPr lang="en-US" altLang="zh-CN" sz="1400" dirty="0"/>
                        <a:t> / short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10437"/>
                  </a:ext>
                </a:extLst>
              </a:tr>
              <a:tr h="4086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温度保护功能 </a:t>
                      </a:r>
                      <a:r>
                        <a:rPr lang="en-US" altLang="zh-CN" sz="1400" dirty="0"/>
                        <a:t>/ Temperature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31216"/>
                  </a:ext>
                </a:extLst>
              </a:tr>
              <a:tr h="36669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均衡功能 </a:t>
                      </a:r>
                      <a:r>
                        <a:rPr lang="en-US" altLang="zh-CN" sz="1400" dirty="0"/>
                        <a:t>/ balance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586902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通讯功能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communicate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259485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告警功能 </a:t>
                      </a:r>
                      <a:r>
                        <a:rPr lang="en-US" altLang="zh-CN" sz="1400" dirty="0"/>
                        <a:t>/ Alarm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5928"/>
                  </a:ext>
                </a:extLst>
              </a:tr>
            </a:tbl>
          </a:graphicData>
        </a:graphic>
      </p:graphicFrame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6802582" y="261109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309692"/>
              <a:gd name="adj4" fmla="val -319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注: 线形(带边框和强调线) 3">
            <a:extLst>
              <a:ext uri="{FF2B5EF4-FFF2-40B4-BE49-F238E27FC236}">
                <a16:creationId xmlns:a16="http://schemas.microsoft.com/office/drawing/2014/main" id="{D52CE1D5-B9BD-5FA0-B265-320D2C01BA10}"/>
              </a:ext>
            </a:extLst>
          </p:cNvPr>
          <p:cNvSpPr/>
          <p:nvPr/>
        </p:nvSpPr>
        <p:spPr>
          <a:xfrm>
            <a:off x="6802583" y="5110655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-236253"/>
              <a:gd name="adj4" fmla="val -443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内部灌胶</a:t>
            </a:r>
            <a:endParaRPr lang="en-US" dirty="0"/>
          </a:p>
        </p:txBody>
      </p:sp>
      <p:sp>
        <p:nvSpPr>
          <p:cNvPr id="5" name="标注: 线形(带边框和强调线) 4">
            <a:extLst>
              <a:ext uri="{FF2B5EF4-FFF2-40B4-BE49-F238E27FC236}">
                <a16:creationId xmlns:a16="http://schemas.microsoft.com/office/drawing/2014/main" id="{1F2D2153-6F7A-FA07-62E3-AAD7521B3D2B}"/>
              </a:ext>
            </a:extLst>
          </p:cNvPr>
          <p:cNvSpPr/>
          <p:nvPr/>
        </p:nvSpPr>
        <p:spPr>
          <a:xfrm>
            <a:off x="6802584" y="4599483"/>
            <a:ext cx="1958109" cy="254697"/>
          </a:xfrm>
          <a:prstGeom prst="accentBorderCallout1">
            <a:avLst>
              <a:gd name="adj1" fmla="val 18750"/>
              <a:gd name="adj2" fmla="val -8333"/>
              <a:gd name="adj3" fmla="val -164131"/>
              <a:gd name="adj4" fmla="val -340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钣金外壳</a:t>
            </a:r>
            <a:endParaRPr lang="en-US" dirty="0"/>
          </a:p>
        </p:txBody>
      </p:sp>
      <p:sp>
        <p:nvSpPr>
          <p:cNvPr id="6" name="标注: 线形(带边框和强调线) 5">
            <a:extLst>
              <a:ext uri="{FF2B5EF4-FFF2-40B4-BE49-F238E27FC236}">
                <a16:creationId xmlns:a16="http://schemas.microsoft.com/office/drawing/2014/main" id="{4A5A7FFA-10E2-F984-64EC-54EA30BB26E1}"/>
              </a:ext>
            </a:extLst>
          </p:cNvPr>
          <p:cNvSpPr/>
          <p:nvPr/>
        </p:nvSpPr>
        <p:spPr>
          <a:xfrm>
            <a:off x="6811820" y="4106773"/>
            <a:ext cx="2267525" cy="320543"/>
          </a:xfrm>
          <a:prstGeom prst="accentBorderCallout1">
            <a:avLst>
              <a:gd name="adj1" fmla="val 18750"/>
              <a:gd name="adj2" fmla="val -8333"/>
              <a:gd name="adj3" fmla="val -17306"/>
              <a:gd name="adj4" fmla="val -29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电芯汽车级方壳封装</a:t>
            </a:r>
            <a:endParaRPr lang="en-US" dirty="0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436F897-87DF-F01D-47DC-52B04E117F36}"/>
              </a:ext>
            </a:extLst>
          </p:cNvPr>
          <p:cNvSpPr/>
          <p:nvPr/>
        </p:nvSpPr>
        <p:spPr>
          <a:xfrm>
            <a:off x="6811820" y="316474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176261"/>
              <a:gd name="adj4" fmla="val -268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蓝牙防盗</a:t>
            </a:r>
            <a:endParaRPr lang="en-US" dirty="0"/>
          </a:p>
        </p:txBody>
      </p:sp>
      <p:sp>
        <p:nvSpPr>
          <p:cNvPr id="11" name="标注: 线形(带边框和强调线) 10">
            <a:extLst>
              <a:ext uri="{FF2B5EF4-FFF2-40B4-BE49-F238E27FC236}">
                <a16:creationId xmlns:a16="http://schemas.microsoft.com/office/drawing/2014/main" id="{3D0B9229-1DA7-44AF-B583-0D01428A8CCF}"/>
              </a:ext>
            </a:extLst>
          </p:cNvPr>
          <p:cNvSpPr/>
          <p:nvPr/>
        </p:nvSpPr>
        <p:spPr>
          <a:xfrm>
            <a:off x="6811820" y="3643796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68428"/>
              <a:gd name="adj4" fmla="val -25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电池护照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9633317-2F8C-4AD2-B754-389E7C93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1" y="4099706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2959167" y="5834592"/>
            <a:ext cx="1958109" cy="360218"/>
          </a:xfrm>
          <a:prstGeom prst="accentBorderCallout1">
            <a:avLst>
              <a:gd name="adj1" fmla="val 18750"/>
              <a:gd name="adj2" fmla="val -8333"/>
              <a:gd name="adj3" fmla="val -158130"/>
              <a:gd name="adj4" fmla="val -489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66EEF2-34F7-39A2-DC9F-172732F83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55" y="2472201"/>
            <a:ext cx="5274310" cy="3255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9FFE6C1-8C25-951C-22A5-2B8AB40C544C}"/>
              </a:ext>
            </a:extLst>
          </p:cNvPr>
          <p:cNvCxnSpPr>
            <a:cxnSpLocks/>
          </p:cNvCxnSpPr>
          <p:nvPr/>
        </p:nvCxnSpPr>
        <p:spPr>
          <a:xfrm flipV="1">
            <a:off x="2070625" y="3851565"/>
            <a:ext cx="1042030" cy="112177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E60DA9F-DE75-B943-9B66-4ACD654D459B}"/>
              </a:ext>
            </a:extLst>
          </p:cNvPr>
          <p:cNvSpPr/>
          <p:nvPr/>
        </p:nvSpPr>
        <p:spPr>
          <a:xfrm>
            <a:off x="4045527" y="2438401"/>
            <a:ext cx="1828800" cy="54568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E57FD092-FDFA-DFF5-E1BE-CFBC6B7E955B}"/>
              </a:ext>
            </a:extLst>
          </p:cNvPr>
          <p:cNvSpPr/>
          <p:nvPr/>
        </p:nvSpPr>
        <p:spPr>
          <a:xfrm flipH="1">
            <a:off x="295560" y="2087423"/>
            <a:ext cx="2306527" cy="1625599"/>
          </a:xfrm>
          <a:prstGeom prst="accentBorderCallout1">
            <a:avLst>
              <a:gd name="adj1" fmla="val 18750"/>
              <a:gd name="adj2" fmla="val -8333"/>
              <a:gd name="adj3" fmla="val 29672"/>
              <a:gd name="adj4" fmla="val -61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/>
              <a:t>BMS</a:t>
            </a:r>
            <a:r>
              <a:rPr lang="zh-CN" altLang="en-US" sz="1600" dirty="0"/>
              <a:t>系统双重保护：</a:t>
            </a:r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r>
              <a:rPr lang="zh-CN" altLang="en-US" sz="1600" dirty="0"/>
              <a:t>电池保护板采用熔断丝</a:t>
            </a:r>
            <a:r>
              <a:rPr lang="en-US" altLang="zh-CN" sz="1600" dirty="0"/>
              <a:t>+</a:t>
            </a:r>
            <a:r>
              <a:rPr lang="zh-CN" altLang="en-US" sz="1600" dirty="0"/>
              <a:t>高速</a:t>
            </a:r>
            <a:r>
              <a:rPr lang="en-US" altLang="zh-CN" sz="1600" dirty="0"/>
              <a:t>MOS</a:t>
            </a:r>
            <a:r>
              <a:rPr lang="zh-CN" altLang="en-US" sz="1600" dirty="0"/>
              <a:t>开关设计，提供过压、过流、短路、过温的双重开关保护。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6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1643</TotalTime>
  <Words>565</Words>
  <Application>Microsoft Office PowerPoint</Application>
  <PresentationFormat>全屏显示(4:3)</PresentationFormat>
  <Paragraphs>145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Microsoft YaHei Light</vt:lpstr>
      <vt:lpstr>Tw Cen MT</vt:lpstr>
      <vt:lpstr>Tw Cen MT Condensed</vt:lpstr>
      <vt:lpstr>华文仿宋</vt:lpstr>
      <vt:lpstr>Wingdings 3</vt:lpstr>
      <vt:lpstr>积分</vt:lpstr>
      <vt:lpstr>PowerPoint 演示文稿</vt:lpstr>
      <vt:lpstr>概述 / Overview</vt:lpstr>
      <vt:lpstr>技术规格 / Technical Specifications</vt:lpstr>
      <vt:lpstr>技术规格 / Technical Specifications</vt:lpstr>
      <vt:lpstr>外观结构/ Case Structure of Battery Pack</vt:lpstr>
      <vt:lpstr>外观结构/ Case Structure of Battery Pack</vt:lpstr>
      <vt:lpstr>安全特性 / Safety Features</vt:lpstr>
      <vt:lpstr>安全特性 / Safety Features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 Hu</dc:creator>
  <cp:keywords/>
  <dc:description>generated using python-pptx</dc:description>
  <cp:lastModifiedBy>黄柳</cp:lastModifiedBy>
  <cp:revision>72</cp:revision>
  <dcterms:created xsi:type="dcterms:W3CDTF">2013-01-27T09:14:16Z</dcterms:created>
  <dcterms:modified xsi:type="dcterms:W3CDTF">2025-05-21T08:46:44Z</dcterms:modified>
  <cp:category/>
</cp:coreProperties>
</file>