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4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67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11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749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3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84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05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37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7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88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4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32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2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78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BCAD085-E8A6-8845-BD4E-CB4CCA059FC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4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accent2">
                <a:lumMod val="40000"/>
                <a:lumOff val="60000"/>
              </a:schemeClr>
            </a:gs>
            <a:gs pos="39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5718" y="1410933"/>
            <a:ext cx="572464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000000"/>
                </a:solidFill>
              </a:defRPr>
            </a:pPr>
            <a:r>
              <a:rPr lang="zh-CN" altLang="en-US" sz="36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磷酸铁</a:t>
            </a:r>
            <a:r>
              <a:rPr sz="3600" dirty="0" err="1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锂电池包产品规格书</a:t>
            </a:r>
            <a:endParaRPr sz="36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403D5EA-1E98-0ED9-DB7D-171EE7159EFC}"/>
              </a:ext>
            </a:extLst>
          </p:cNvPr>
          <p:cNvSpPr txBox="1"/>
          <p:nvPr/>
        </p:nvSpPr>
        <p:spPr>
          <a:xfrm>
            <a:off x="1444176" y="2090564"/>
            <a:ext cx="6392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LiFePO4 Battery Pack Product Specification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912228-4C65-07B3-857B-ABDD5F58B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407" y="5674087"/>
            <a:ext cx="1865185" cy="85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B57F1A3-B302-C2AC-80A4-00512AAEAA16}"/>
              </a:ext>
            </a:extLst>
          </p:cNvPr>
          <p:cNvSpPr txBox="1"/>
          <p:nvPr/>
        </p:nvSpPr>
        <p:spPr>
          <a:xfrm>
            <a:off x="850464" y="3454132"/>
            <a:ext cx="3721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产品</a:t>
            </a:r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名称</a:t>
            </a:r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/ Name: </a:t>
            </a:r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磷酸铁锂电池包</a:t>
            </a:r>
            <a:endParaRPr lang="en-US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2E05113-9DAE-18A4-B3E0-1156323A464A}"/>
              </a:ext>
            </a:extLst>
          </p:cNvPr>
          <p:cNvSpPr txBox="1"/>
          <p:nvPr/>
        </p:nvSpPr>
        <p:spPr>
          <a:xfrm>
            <a:off x="4806810" y="4142235"/>
            <a:ext cx="39585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额定容量</a:t>
            </a:r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/Rated Capacity: 100</a:t>
            </a:r>
            <a:r>
              <a:rPr lang="en-US" altLang="zh-CN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Ah</a:t>
            </a:r>
            <a:endParaRPr lang="en-US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F33371D-C794-0479-B8B5-DA8AEC642C81}"/>
              </a:ext>
            </a:extLst>
          </p:cNvPr>
          <p:cNvSpPr txBox="1"/>
          <p:nvPr/>
        </p:nvSpPr>
        <p:spPr>
          <a:xfrm>
            <a:off x="850464" y="414468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额定电压 </a:t>
            </a:r>
            <a:r>
              <a:rPr lang="en-US" altLang="zh-CN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/ </a:t>
            </a:r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Rated Voltage</a:t>
            </a:r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：</a:t>
            </a:r>
            <a:r>
              <a:rPr lang="en-US" altLang="zh-CN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64V</a:t>
            </a:r>
            <a:endParaRPr lang="en-US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659A408-94CD-5662-55B0-1EACC1E06A08}"/>
              </a:ext>
            </a:extLst>
          </p:cNvPr>
          <p:cNvSpPr txBox="1"/>
          <p:nvPr/>
        </p:nvSpPr>
        <p:spPr>
          <a:xfrm>
            <a:off x="4806810" y="3454132"/>
            <a:ext cx="37037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产品型号 / Model: TF64100-BB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16C89E6C-65F3-7131-C649-68E6E3646BCC}"/>
              </a:ext>
            </a:extLst>
          </p:cNvPr>
          <p:cNvSpPr/>
          <p:nvPr/>
        </p:nvSpPr>
        <p:spPr>
          <a:xfrm>
            <a:off x="526480" y="1043709"/>
            <a:ext cx="8174181" cy="400858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2">
                <a:lumMod val="40000"/>
                <a:lumOff val="60000"/>
              </a:schemeClr>
            </a:gs>
            <a:gs pos="64000">
              <a:schemeClr val="accent2">
                <a:lumMod val="95000"/>
                <a:lumOff val="5000"/>
              </a:schemeClr>
            </a:gs>
            <a:gs pos="86000">
              <a:schemeClr val="accent2">
                <a:lumMod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A25670-A9E9-CB0B-06E3-6EB992F9C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概述 </a:t>
            </a:r>
            <a:r>
              <a:rPr lang="en-US" altLang="zh-CN" dirty="0">
                <a:solidFill>
                  <a:schemeClr val="bg1"/>
                </a:solidFill>
              </a:rPr>
              <a:t>/ </a:t>
            </a:r>
            <a:r>
              <a:rPr lang="en-US" dirty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78C8EE-317E-B82D-BF09-A50327C500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998" y="839088"/>
            <a:ext cx="3566160" cy="99187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64V100Ah</a:t>
            </a:r>
            <a:r>
              <a:rPr lang="zh-CN" altLang="en-US" b="1" dirty="0">
                <a:solidFill>
                  <a:schemeClr val="bg1"/>
                </a:solidFill>
              </a:rPr>
              <a:t>磷酸铁锂电池包 </a:t>
            </a:r>
            <a:endParaRPr lang="en-US" altLang="zh-CN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64V100Ah LiFePO4 Battery Pack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C5F858F-33A7-8D77-5530-1B53B1F5D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46" y="2521527"/>
            <a:ext cx="2129259" cy="212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BF18ACB-58A0-3155-1495-6D7F34BF3BEE}"/>
              </a:ext>
            </a:extLst>
          </p:cNvPr>
          <p:cNvSpPr txBox="1"/>
          <p:nvPr/>
        </p:nvSpPr>
        <p:spPr>
          <a:xfrm>
            <a:off x="2567247" y="2384608"/>
            <a:ext cx="610163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🛡️ </a:t>
            </a:r>
            <a:r>
              <a:rPr lang="zh-CN" altLang="en-US" sz="1600" dirty="0"/>
              <a:t>极致安全 </a:t>
            </a:r>
            <a:r>
              <a:rPr lang="en-US" altLang="zh-CN" sz="1600" dirty="0"/>
              <a:t>/ </a:t>
            </a:r>
            <a:r>
              <a:rPr lang="en-US" sz="1600" dirty="0"/>
              <a:t>Ultimate Safety </a:t>
            </a:r>
          </a:p>
          <a:p>
            <a:r>
              <a:rPr lang="zh-CN" altLang="en-US" sz="1600" dirty="0"/>
              <a:t>磷酸铁锂技术，大厂</a:t>
            </a:r>
            <a:r>
              <a:rPr lang="en-US" altLang="zh-CN" sz="1600" dirty="0"/>
              <a:t>A</a:t>
            </a:r>
            <a:r>
              <a:rPr lang="zh-CN" altLang="en-US" sz="1600" dirty="0"/>
              <a:t>级电芯，整体灌胶，稳定可靠，安全无忧 </a:t>
            </a:r>
            <a:endParaRPr lang="en-US" altLang="zh-CN" sz="1600" dirty="0"/>
          </a:p>
          <a:p>
            <a:r>
              <a:rPr lang="en-US" sz="1600" dirty="0"/>
              <a:t>LiFePO4 technology, Pottin</a:t>
            </a:r>
            <a:r>
              <a:rPr lang="en-US" altLang="zh-CN" sz="1600" dirty="0"/>
              <a:t>g,</a:t>
            </a:r>
            <a:r>
              <a:rPr lang="zh-CN" altLang="en-US" sz="1600" dirty="0"/>
              <a:t> </a:t>
            </a:r>
            <a:r>
              <a:rPr lang="en-US" sz="1600" dirty="0"/>
              <a:t>stable and reliable, worry-free safety</a:t>
            </a:r>
          </a:p>
          <a:p>
            <a:endParaRPr lang="en-US" sz="1600" dirty="0"/>
          </a:p>
          <a:p>
            <a:r>
              <a:rPr lang="en-US" sz="1600" dirty="0"/>
              <a:t>🧠 </a:t>
            </a:r>
            <a:r>
              <a:rPr lang="zh-CN" altLang="en-US" sz="1600" dirty="0"/>
              <a:t>智能掌控 </a:t>
            </a:r>
            <a:r>
              <a:rPr lang="en-US" altLang="zh-CN" sz="1600" dirty="0"/>
              <a:t>/ </a:t>
            </a:r>
            <a:r>
              <a:rPr lang="en-US" sz="1600" dirty="0"/>
              <a:t>Intelligent Control </a:t>
            </a:r>
          </a:p>
          <a:p>
            <a:r>
              <a:rPr lang="zh-CN" altLang="en-US" sz="1600" dirty="0"/>
              <a:t>银杏</a:t>
            </a:r>
            <a:r>
              <a:rPr lang="en-US" sz="1600" dirty="0"/>
              <a:t>BMS</a:t>
            </a:r>
            <a:r>
              <a:rPr lang="zh-CN" altLang="en-US" sz="1600" dirty="0"/>
              <a:t>系统，强大性能监控与优化 </a:t>
            </a:r>
            <a:endParaRPr lang="en-US" altLang="zh-CN" sz="1600" dirty="0"/>
          </a:p>
          <a:p>
            <a:r>
              <a:rPr lang="en-US" sz="1600" dirty="0"/>
              <a:t>Ginkgo BMS, powerful performance monitoring and optimization</a:t>
            </a:r>
          </a:p>
          <a:p>
            <a:endParaRPr lang="en-US" sz="1600" dirty="0"/>
          </a:p>
          <a:p>
            <a:r>
              <a:rPr lang="en-US" sz="1600" dirty="0"/>
              <a:t>🚀 </a:t>
            </a:r>
            <a:r>
              <a:rPr lang="zh-CN" altLang="en-US" sz="1600" dirty="0"/>
              <a:t>持久动力 </a:t>
            </a:r>
            <a:r>
              <a:rPr lang="en-US" altLang="zh-CN" sz="1600" dirty="0"/>
              <a:t>/ </a:t>
            </a:r>
            <a:r>
              <a:rPr lang="en-US" sz="1600" dirty="0"/>
              <a:t>Enduring Power </a:t>
            </a:r>
          </a:p>
          <a:p>
            <a:r>
              <a:rPr lang="zh-CN" altLang="en-US" sz="1600" dirty="0"/>
              <a:t>长期陪伴您的每次旅程 </a:t>
            </a:r>
            <a:endParaRPr lang="en-US" altLang="zh-CN" sz="1600" dirty="0"/>
          </a:p>
          <a:p>
            <a:r>
              <a:rPr lang="en-US" sz="1600" dirty="0"/>
              <a:t>accompanying your journeys for years to come</a:t>
            </a:r>
          </a:p>
        </p:txBody>
      </p:sp>
    </p:spTree>
    <p:extLst>
      <p:ext uri="{BB962C8B-B14F-4D97-AF65-F5344CB8AC3E}">
        <p14:creationId xmlns:p14="http://schemas.microsoft.com/office/powerpoint/2010/main" val="4152876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96BDE-2B7F-4228-E4A2-31357353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585216"/>
            <a:ext cx="7987977" cy="1499616"/>
          </a:xfrm>
        </p:spPr>
        <p:txBody>
          <a:bodyPr/>
          <a:lstStyle/>
          <a:p>
            <a:r>
              <a:rPr lang="zh-CN" altLang="en-US" dirty="0"/>
              <a:t>技术规格 </a:t>
            </a:r>
            <a:r>
              <a:rPr lang="en-US" altLang="zh-CN" dirty="0"/>
              <a:t>/ </a:t>
            </a:r>
            <a:r>
              <a:rPr lang="en-US" dirty="0"/>
              <a:t>Technical Specifications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6057312F-B7BE-088A-E19B-D7AE2F583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247257"/>
              </p:ext>
            </p:extLst>
          </p:nvPr>
        </p:nvGraphicFramePr>
        <p:xfrm>
          <a:off x="387929" y="1884218"/>
          <a:ext cx="8571345" cy="3858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544">
                  <a:extLst>
                    <a:ext uri="{9D8B030D-6E8A-4147-A177-3AD203B41FA5}">
                      <a16:colId xmlns:a16="http://schemas.microsoft.com/office/drawing/2014/main" val="40785806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52419357"/>
                    </a:ext>
                  </a:extLst>
                </a:gridCol>
                <a:gridCol w="2013527">
                  <a:extLst>
                    <a:ext uri="{9D8B030D-6E8A-4147-A177-3AD203B41FA5}">
                      <a16:colId xmlns:a16="http://schemas.microsoft.com/office/drawing/2014/main" val="2515495121"/>
                    </a:ext>
                  </a:extLst>
                </a:gridCol>
                <a:gridCol w="2022764">
                  <a:extLst>
                    <a:ext uri="{9D8B030D-6E8A-4147-A177-3AD203B41FA5}">
                      <a16:colId xmlns:a16="http://schemas.microsoft.com/office/drawing/2014/main" val="1670931686"/>
                    </a:ext>
                  </a:extLst>
                </a:gridCol>
                <a:gridCol w="3278910">
                  <a:extLst>
                    <a:ext uri="{9D8B030D-6E8A-4147-A177-3AD203B41FA5}">
                      <a16:colId xmlns:a16="http://schemas.microsoft.com/office/drawing/2014/main" val="3800323325"/>
                    </a:ext>
                  </a:extLst>
                </a:gridCol>
              </a:tblGrid>
              <a:tr h="466971">
                <a:tc row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电池组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/Pack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序号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/No.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项目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/Item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参数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/Parameter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备注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/Remark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9808558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组合方式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Combination method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20S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DLP50160118-100Ah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铁锂电芯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3728743"/>
                  </a:ext>
                </a:extLst>
              </a:tr>
              <a:tr h="59005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额定容量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Rated Capacity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标称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/Typical   100</a:t>
                      </a: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Ah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标准充电后标准放电（针对电池组）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Standard discharge after Standard charge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2436141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额定电压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Rated Voltage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64V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96923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放电截止电压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Discharge Cut-off Voltage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50V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单体电芯</a:t>
                      </a: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2.5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V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Cell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9356857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充电截止电压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Charge Cut-off Voltage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73V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单体电芯</a:t>
                      </a: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3.65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V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Cell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106677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建议充电电流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Standard charge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10~25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A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0.1C~0.25C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279236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峰值电流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Peak Current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240A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5S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5881799"/>
                  </a:ext>
                </a:extLst>
              </a:tr>
            </a:tbl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4890B422-1578-9B3E-A228-E7AC87C17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896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96BDE-2B7F-4228-E4A2-31357353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585216"/>
            <a:ext cx="7987977" cy="1499616"/>
          </a:xfrm>
        </p:spPr>
        <p:txBody>
          <a:bodyPr/>
          <a:lstStyle/>
          <a:p>
            <a:r>
              <a:rPr lang="zh-CN" altLang="en-US" dirty="0"/>
              <a:t>技术规格 </a:t>
            </a:r>
            <a:r>
              <a:rPr lang="en-US" altLang="zh-CN" dirty="0"/>
              <a:t>/ </a:t>
            </a:r>
            <a:r>
              <a:rPr lang="en-US" dirty="0"/>
              <a:t>Technical Specifications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6057312F-B7BE-088A-E19B-D7AE2F583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203056"/>
              </p:ext>
            </p:extLst>
          </p:nvPr>
        </p:nvGraphicFramePr>
        <p:xfrm>
          <a:off x="387929" y="1884218"/>
          <a:ext cx="8571345" cy="4715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544">
                  <a:extLst>
                    <a:ext uri="{9D8B030D-6E8A-4147-A177-3AD203B41FA5}">
                      <a16:colId xmlns:a16="http://schemas.microsoft.com/office/drawing/2014/main" val="4078580605"/>
                    </a:ext>
                  </a:extLst>
                </a:gridCol>
                <a:gridCol w="498763">
                  <a:extLst>
                    <a:ext uri="{9D8B030D-6E8A-4147-A177-3AD203B41FA5}">
                      <a16:colId xmlns:a16="http://schemas.microsoft.com/office/drawing/2014/main" val="1052419357"/>
                    </a:ext>
                  </a:extLst>
                </a:gridCol>
                <a:gridCol w="2299855">
                  <a:extLst>
                    <a:ext uri="{9D8B030D-6E8A-4147-A177-3AD203B41FA5}">
                      <a16:colId xmlns:a16="http://schemas.microsoft.com/office/drawing/2014/main" val="2515495121"/>
                    </a:ext>
                  </a:extLst>
                </a:gridCol>
                <a:gridCol w="2346036">
                  <a:extLst>
                    <a:ext uri="{9D8B030D-6E8A-4147-A177-3AD203B41FA5}">
                      <a16:colId xmlns:a16="http://schemas.microsoft.com/office/drawing/2014/main" val="1670931686"/>
                    </a:ext>
                  </a:extLst>
                </a:gridCol>
                <a:gridCol w="2780147">
                  <a:extLst>
                    <a:ext uri="{9D8B030D-6E8A-4147-A177-3AD203B41FA5}">
                      <a16:colId xmlns:a16="http://schemas.microsoft.com/office/drawing/2014/main" val="3800323325"/>
                    </a:ext>
                  </a:extLst>
                </a:gridCol>
              </a:tblGrid>
              <a:tr h="466971">
                <a:tc row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电池组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/Pack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序号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/No.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项目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/Item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参数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/Parameter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备注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/Remark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9808558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最大（持续）充电电流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Maximum Charge Current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50A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3728743"/>
                  </a:ext>
                </a:extLst>
              </a:tr>
              <a:tr h="4607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最大（持续）放电电流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Maximum Discharge Current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100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A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1C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2436141"/>
                  </a:ext>
                </a:extLst>
              </a:tr>
              <a:tr h="63969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工作温度范围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Operation Temperature Range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充电 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Charge  0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~55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放电 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Discharge -20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~60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单体电芯储存湿度范围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＜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75% R.H.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Bare Cell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96923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内阻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Internal Impedance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&lt;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65mΩ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半电态下用交流法测量内阻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Internal resistance measured at AC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1KHZ after 50% charge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9356857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电机功率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M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otor Power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≤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2100W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2796344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重量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Weight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 err="1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xxxKg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公差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±2kg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106677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尺寸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Dimensions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560*335*230mm(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最大尺寸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公差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±2mm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279236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循环寿命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Cycle life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常温测试，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0.5C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充至满电，搁置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30min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，以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0.5C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放电至截止电压，搁置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30min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，循环至剩余容量不低于额定容量的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70%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5881799"/>
                  </a:ext>
                </a:extLst>
              </a:tr>
            </a:tbl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98432456-95FD-5F2D-8812-2F9B0C6D1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794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831EB05-79EE-40EE-BE7C-23C40159F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20" y="2084832"/>
            <a:ext cx="5890125" cy="445284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0959C09-DE0E-74FA-4F31-6F3DD4CF5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8246595" cy="1499616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tx1"/>
                </a:solidFill>
              </a:rPr>
              <a:t>外观结构</a:t>
            </a:r>
            <a:r>
              <a:rPr lang="en-US" altLang="zh-CN" sz="4000" dirty="0">
                <a:solidFill>
                  <a:schemeClr val="tx1"/>
                </a:solidFill>
              </a:rPr>
              <a:t>/</a:t>
            </a:r>
            <a:r>
              <a:rPr lang="en-US" sz="4000" dirty="0">
                <a:solidFill>
                  <a:schemeClr val="tx1"/>
                </a:solidFill>
              </a:rPr>
              <a:t> Case Structure of Battery Pack</a:t>
            </a:r>
          </a:p>
        </p:txBody>
      </p:sp>
      <p:sp>
        <p:nvSpPr>
          <p:cNvPr id="3" name="标注: 线形(带边框和强调线) 2">
            <a:extLst>
              <a:ext uri="{FF2B5EF4-FFF2-40B4-BE49-F238E27FC236}">
                <a16:creationId xmlns:a16="http://schemas.microsoft.com/office/drawing/2014/main" id="{F782724C-48F7-F160-9B4D-87F872D3D03F}"/>
              </a:ext>
            </a:extLst>
          </p:cNvPr>
          <p:cNvSpPr/>
          <p:nvPr/>
        </p:nvSpPr>
        <p:spPr>
          <a:xfrm>
            <a:off x="6452947" y="3808480"/>
            <a:ext cx="1900916" cy="478709"/>
          </a:xfrm>
          <a:prstGeom prst="accentBorderCallout1">
            <a:avLst>
              <a:gd name="adj1" fmla="val 45587"/>
              <a:gd name="adj2" fmla="val -2607"/>
              <a:gd name="adj3" fmla="val 70259"/>
              <a:gd name="adj4" fmla="val -3125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M8</a:t>
            </a:r>
            <a:r>
              <a:rPr lang="zh-CN" altLang="en-US" dirty="0"/>
              <a:t>全铜接线柱</a:t>
            </a:r>
            <a:endParaRPr lang="en-US" altLang="zh-CN" dirty="0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AC78B409-30BD-F0DE-5F4E-DC12D89A0BE0}"/>
              </a:ext>
            </a:extLst>
          </p:cNvPr>
          <p:cNvCxnSpPr>
            <a:cxnSpLocks/>
          </p:cNvCxnSpPr>
          <p:nvPr/>
        </p:nvCxnSpPr>
        <p:spPr>
          <a:xfrm flipH="1">
            <a:off x="1440797" y="3336554"/>
            <a:ext cx="22507" cy="1545411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CFCF5967-CD72-18E5-66EF-F408873BA8A6}"/>
              </a:ext>
            </a:extLst>
          </p:cNvPr>
          <p:cNvSpPr txBox="1"/>
          <p:nvPr/>
        </p:nvSpPr>
        <p:spPr>
          <a:xfrm rot="16200000">
            <a:off x="757657" y="3924592"/>
            <a:ext cx="992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230mm</a:t>
            </a: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A8EE08E8-52DD-BCB8-54C6-41B8535D6266}"/>
              </a:ext>
            </a:extLst>
          </p:cNvPr>
          <p:cNvCxnSpPr>
            <a:cxnSpLocks/>
          </p:cNvCxnSpPr>
          <p:nvPr/>
        </p:nvCxnSpPr>
        <p:spPr>
          <a:xfrm flipV="1">
            <a:off x="4532469" y="5607572"/>
            <a:ext cx="1622553" cy="930108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3AF75711-C969-60DF-FE02-090396EF3C10}"/>
              </a:ext>
            </a:extLst>
          </p:cNvPr>
          <p:cNvSpPr txBox="1"/>
          <p:nvPr/>
        </p:nvSpPr>
        <p:spPr>
          <a:xfrm>
            <a:off x="5250607" y="6003222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335mm</a:t>
            </a: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59FB5230-B238-659D-88B4-D8A280431DAA}"/>
              </a:ext>
            </a:extLst>
          </p:cNvPr>
          <p:cNvCxnSpPr>
            <a:cxnSpLocks/>
          </p:cNvCxnSpPr>
          <p:nvPr/>
        </p:nvCxnSpPr>
        <p:spPr>
          <a:xfrm>
            <a:off x="1619358" y="4881965"/>
            <a:ext cx="2826327" cy="1624761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4C061A6F-5274-F022-DB3F-52C27E9967B9}"/>
              </a:ext>
            </a:extLst>
          </p:cNvPr>
          <p:cNvSpPr txBox="1"/>
          <p:nvPr/>
        </p:nvSpPr>
        <p:spPr>
          <a:xfrm>
            <a:off x="2035267" y="5607572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560mm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C1F5FE13-5DC9-0E8D-87A0-16CADD238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标注: 线形(带边框和强调线) 23">
            <a:extLst>
              <a:ext uri="{FF2B5EF4-FFF2-40B4-BE49-F238E27FC236}">
                <a16:creationId xmlns:a16="http://schemas.microsoft.com/office/drawing/2014/main" id="{8D869439-2FD6-4F5C-977A-A609118E4393}"/>
              </a:ext>
            </a:extLst>
          </p:cNvPr>
          <p:cNvSpPr/>
          <p:nvPr/>
        </p:nvSpPr>
        <p:spPr>
          <a:xfrm>
            <a:off x="6452947" y="4605369"/>
            <a:ext cx="1900916" cy="835673"/>
          </a:xfrm>
          <a:prstGeom prst="accentBorderCallout1">
            <a:avLst>
              <a:gd name="adj1" fmla="val 45587"/>
              <a:gd name="adj2" fmla="val -2607"/>
              <a:gd name="adj3" fmla="val 19915"/>
              <a:gd name="adj4" fmla="val -5947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液晶显示屏（电量、电压、电流等即时显示）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4199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7ED32DF-9CAD-4524-B1C9-FAA3BA3D9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200" y="1979544"/>
            <a:ext cx="6096841" cy="440392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0959C09-DE0E-74FA-4F31-6F3DD4CF5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8246595" cy="1499616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tx1"/>
                </a:solidFill>
              </a:rPr>
              <a:t>外观结构</a:t>
            </a:r>
            <a:r>
              <a:rPr lang="en-US" altLang="zh-CN" sz="4000" dirty="0">
                <a:solidFill>
                  <a:schemeClr val="tx1"/>
                </a:solidFill>
              </a:rPr>
              <a:t>/</a:t>
            </a:r>
            <a:r>
              <a:rPr lang="en-US" sz="4000" dirty="0">
                <a:solidFill>
                  <a:schemeClr val="tx1"/>
                </a:solidFill>
              </a:rPr>
              <a:t> Case Structure of Battery Pack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92A64D5A-4D5F-72BD-99F0-7834E2108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标注: 线形(带边框和强调线) 8">
            <a:extLst>
              <a:ext uri="{FF2B5EF4-FFF2-40B4-BE49-F238E27FC236}">
                <a16:creationId xmlns:a16="http://schemas.microsoft.com/office/drawing/2014/main" id="{B3378657-6D94-4716-ACD9-D7FD48ECB668}"/>
              </a:ext>
            </a:extLst>
          </p:cNvPr>
          <p:cNvSpPr/>
          <p:nvPr/>
        </p:nvSpPr>
        <p:spPr>
          <a:xfrm>
            <a:off x="6250884" y="4344037"/>
            <a:ext cx="1900916" cy="478709"/>
          </a:xfrm>
          <a:prstGeom prst="accentBorderCallout1">
            <a:avLst>
              <a:gd name="adj1" fmla="val 45587"/>
              <a:gd name="adj2" fmla="val -2607"/>
              <a:gd name="adj3" fmla="val 101832"/>
              <a:gd name="adj4" fmla="val -5669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Ginkgo BMS</a:t>
            </a:r>
          </a:p>
        </p:txBody>
      </p:sp>
      <p:sp>
        <p:nvSpPr>
          <p:cNvPr id="10" name="标注: 线形(带边框和强调线) 9">
            <a:extLst>
              <a:ext uri="{FF2B5EF4-FFF2-40B4-BE49-F238E27FC236}">
                <a16:creationId xmlns:a16="http://schemas.microsoft.com/office/drawing/2014/main" id="{886C90C4-C50F-4BB6-8687-B3D6FC8DE550}"/>
              </a:ext>
            </a:extLst>
          </p:cNvPr>
          <p:cNvSpPr/>
          <p:nvPr/>
        </p:nvSpPr>
        <p:spPr>
          <a:xfrm>
            <a:off x="5874043" y="2614589"/>
            <a:ext cx="1900916" cy="574475"/>
          </a:xfrm>
          <a:prstGeom prst="accentBorderCallout1">
            <a:avLst>
              <a:gd name="adj1" fmla="val 45587"/>
              <a:gd name="adj2" fmla="val -2607"/>
              <a:gd name="adj3" fmla="val 140410"/>
              <a:gd name="adj4" fmla="val -4278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激光焊接点 </a:t>
            </a:r>
            <a:endParaRPr lang="en-US" altLang="zh-CN" dirty="0"/>
          </a:p>
          <a:p>
            <a:pPr algn="ctr"/>
            <a:r>
              <a:rPr lang="en-US" altLang="zh-CN" dirty="0"/>
              <a:t>Laser welded spot</a:t>
            </a:r>
          </a:p>
        </p:txBody>
      </p:sp>
      <p:sp>
        <p:nvSpPr>
          <p:cNvPr id="12" name="标注: 线形(带边框和强调线) 11">
            <a:extLst>
              <a:ext uri="{FF2B5EF4-FFF2-40B4-BE49-F238E27FC236}">
                <a16:creationId xmlns:a16="http://schemas.microsoft.com/office/drawing/2014/main" id="{0D7B6CB6-D73B-436B-8DEF-3C4D8BF77A37}"/>
              </a:ext>
            </a:extLst>
          </p:cNvPr>
          <p:cNvSpPr/>
          <p:nvPr/>
        </p:nvSpPr>
        <p:spPr>
          <a:xfrm>
            <a:off x="5874043" y="2115127"/>
            <a:ext cx="1900916" cy="346504"/>
          </a:xfrm>
          <a:prstGeom prst="accentBorderCallout1">
            <a:avLst>
              <a:gd name="adj1" fmla="val 45587"/>
              <a:gd name="adj2" fmla="val -2607"/>
              <a:gd name="adj3" fmla="val 314918"/>
              <a:gd name="adj4" fmla="val -5510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汽车</a:t>
            </a:r>
            <a:r>
              <a:rPr lang="en-US" altLang="zh-CN" dirty="0"/>
              <a:t>A</a:t>
            </a:r>
            <a:r>
              <a:rPr lang="zh-CN" altLang="en-US" dirty="0"/>
              <a:t>级电芯 </a:t>
            </a:r>
            <a:r>
              <a:rPr lang="en-US" altLang="zh-CN" dirty="0"/>
              <a:t>Cell</a:t>
            </a:r>
          </a:p>
        </p:txBody>
      </p:sp>
    </p:spTree>
    <p:extLst>
      <p:ext uri="{BB962C8B-B14F-4D97-AF65-F5344CB8AC3E}">
        <p14:creationId xmlns:p14="http://schemas.microsoft.com/office/powerpoint/2010/main" val="1107048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C586C52-C28E-4999-9F80-98A83661C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154" y="3090707"/>
            <a:ext cx="2418932" cy="174726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1A10FA3-68DA-B2A0-9EE0-53FD4692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安全特性 </a:t>
            </a:r>
            <a:r>
              <a:rPr lang="en-US" altLang="zh-CN" dirty="0"/>
              <a:t>/ </a:t>
            </a:r>
            <a:r>
              <a:rPr lang="en-US" dirty="0"/>
              <a:t>Safety Features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C05B6384-9631-2CAB-302F-54AF50FD3DF9}"/>
              </a:ext>
            </a:extLst>
          </p:cNvPr>
          <p:cNvGraphicFramePr>
            <a:graphicFrameLocks noGrp="1"/>
          </p:cNvGraphicFramePr>
          <p:nvPr/>
        </p:nvGraphicFramePr>
        <p:xfrm>
          <a:off x="452581" y="2276209"/>
          <a:ext cx="4248726" cy="3509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726">
                  <a:extLst>
                    <a:ext uri="{9D8B030D-6E8A-4147-A177-3AD203B41FA5}">
                      <a16:colId xmlns:a16="http://schemas.microsoft.com/office/drawing/2014/main" val="787866139"/>
                    </a:ext>
                  </a:extLst>
                </a:gridCol>
              </a:tblGrid>
              <a:tr h="49242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dirty="0"/>
                        <a:t>银杏</a:t>
                      </a:r>
                      <a:r>
                        <a:rPr lang="en-US" altLang="zh-CN" sz="2000" dirty="0"/>
                        <a:t>BMS</a:t>
                      </a:r>
                      <a:r>
                        <a:rPr lang="zh-CN" altLang="en-US" sz="2000" dirty="0"/>
                        <a:t>系统 </a:t>
                      </a:r>
                      <a:r>
                        <a:rPr lang="en-US" altLang="zh-CN" sz="2000" dirty="0"/>
                        <a:t>/ </a:t>
                      </a:r>
                      <a:r>
                        <a:rPr lang="en-US" sz="2000" dirty="0"/>
                        <a:t>Ginkgo BMS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5571171"/>
                  </a:ext>
                </a:extLst>
              </a:tr>
              <a:tr h="35622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过充电保护功能</a:t>
                      </a:r>
                      <a:r>
                        <a:rPr lang="en-US" altLang="zh-CN" sz="1400" dirty="0"/>
                        <a:t> /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sz="1400" dirty="0"/>
                        <a:t>overcharge detection function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7986429"/>
                  </a:ext>
                </a:extLst>
              </a:tr>
              <a:tr h="377174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过放电保护功能 </a:t>
                      </a:r>
                      <a:r>
                        <a:rPr lang="en-US" altLang="zh-CN" sz="1400" dirty="0"/>
                        <a:t>/ </a:t>
                      </a:r>
                      <a:r>
                        <a:rPr lang="en-US" sz="1400" dirty="0"/>
                        <a:t>over discharge detection function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8732688"/>
                  </a:ext>
                </a:extLst>
              </a:tr>
              <a:tr h="41908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过电流保护功能 </a:t>
                      </a:r>
                      <a:r>
                        <a:rPr lang="en-US" altLang="zh-CN" sz="1400" dirty="0"/>
                        <a:t>/ over current detection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5712228"/>
                  </a:ext>
                </a:extLst>
              </a:tr>
              <a:tr h="398128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短路保护功能</a:t>
                      </a:r>
                      <a:r>
                        <a:rPr lang="en-US" altLang="zh-CN" sz="1400" dirty="0"/>
                        <a:t> / short detection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4310437"/>
                  </a:ext>
                </a:extLst>
              </a:tr>
              <a:tr h="408607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温度保护功能 </a:t>
                      </a:r>
                      <a:r>
                        <a:rPr lang="en-US" altLang="zh-CN" sz="1400" dirty="0"/>
                        <a:t>/ Temperature detection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5331216"/>
                  </a:ext>
                </a:extLst>
              </a:tr>
              <a:tr h="366697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均衡功能 </a:t>
                      </a:r>
                      <a:r>
                        <a:rPr lang="en-US" altLang="zh-CN" sz="1400" dirty="0"/>
                        <a:t>/ balance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6586902"/>
                  </a:ext>
                </a:extLst>
              </a:tr>
              <a:tr h="34574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通讯功能 </a:t>
                      </a:r>
                      <a:r>
                        <a:rPr lang="en-US" altLang="zh-CN" sz="1400" dirty="0"/>
                        <a:t>/ </a:t>
                      </a:r>
                      <a:r>
                        <a:rPr lang="en-US" sz="1400" dirty="0"/>
                        <a:t>communicate function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7259485"/>
                  </a:ext>
                </a:extLst>
              </a:tr>
              <a:tr h="34574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告警功能 </a:t>
                      </a:r>
                      <a:r>
                        <a:rPr lang="en-US" altLang="zh-CN" sz="1400" dirty="0"/>
                        <a:t>/ Alarm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85928"/>
                  </a:ext>
                </a:extLst>
              </a:tr>
            </a:tbl>
          </a:graphicData>
        </a:graphic>
      </p:graphicFrame>
      <p:sp>
        <p:nvSpPr>
          <p:cNvPr id="8" name="标注: 线形(带边框和强调线) 7">
            <a:extLst>
              <a:ext uri="{FF2B5EF4-FFF2-40B4-BE49-F238E27FC236}">
                <a16:creationId xmlns:a16="http://schemas.microsoft.com/office/drawing/2014/main" id="{A8320807-C093-99EA-0ACC-A12216B1BE54}"/>
              </a:ext>
            </a:extLst>
          </p:cNvPr>
          <p:cNvSpPr/>
          <p:nvPr/>
        </p:nvSpPr>
        <p:spPr>
          <a:xfrm>
            <a:off x="6802582" y="2611094"/>
            <a:ext cx="1958109" cy="326067"/>
          </a:xfrm>
          <a:prstGeom prst="accentBorderCallout1">
            <a:avLst>
              <a:gd name="adj1" fmla="val 18750"/>
              <a:gd name="adj2" fmla="val -8333"/>
              <a:gd name="adj3" fmla="val 309692"/>
              <a:gd name="adj4" fmla="val -3194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Ginkgo BMS</a:t>
            </a:r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AA97E68-3B1A-4D91-5208-1D7909E84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注: 线形(带边框和强调线) 3">
            <a:extLst>
              <a:ext uri="{FF2B5EF4-FFF2-40B4-BE49-F238E27FC236}">
                <a16:creationId xmlns:a16="http://schemas.microsoft.com/office/drawing/2014/main" id="{D52CE1D5-B9BD-5FA0-B265-320D2C01BA10}"/>
              </a:ext>
            </a:extLst>
          </p:cNvPr>
          <p:cNvSpPr/>
          <p:nvPr/>
        </p:nvSpPr>
        <p:spPr>
          <a:xfrm>
            <a:off x="6802583" y="5110655"/>
            <a:ext cx="1958109" cy="320543"/>
          </a:xfrm>
          <a:prstGeom prst="accentBorderCallout1">
            <a:avLst>
              <a:gd name="adj1" fmla="val 18750"/>
              <a:gd name="adj2" fmla="val -8333"/>
              <a:gd name="adj3" fmla="val -236253"/>
              <a:gd name="adj4" fmla="val -4433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内部灌胶</a:t>
            </a:r>
            <a:endParaRPr lang="en-US" dirty="0"/>
          </a:p>
        </p:txBody>
      </p:sp>
      <p:sp>
        <p:nvSpPr>
          <p:cNvPr id="5" name="标注: 线形(带边框和强调线) 4">
            <a:extLst>
              <a:ext uri="{FF2B5EF4-FFF2-40B4-BE49-F238E27FC236}">
                <a16:creationId xmlns:a16="http://schemas.microsoft.com/office/drawing/2014/main" id="{1F2D2153-6F7A-FA07-62E3-AAD7521B3D2B}"/>
              </a:ext>
            </a:extLst>
          </p:cNvPr>
          <p:cNvSpPr/>
          <p:nvPr/>
        </p:nvSpPr>
        <p:spPr>
          <a:xfrm>
            <a:off x="6802584" y="4599483"/>
            <a:ext cx="1958109" cy="254697"/>
          </a:xfrm>
          <a:prstGeom prst="accentBorderCallout1">
            <a:avLst>
              <a:gd name="adj1" fmla="val 18750"/>
              <a:gd name="adj2" fmla="val -8333"/>
              <a:gd name="adj3" fmla="val -164131"/>
              <a:gd name="adj4" fmla="val -3408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钣金外壳</a:t>
            </a:r>
            <a:endParaRPr lang="en-US" dirty="0"/>
          </a:p>
        </p:txBody>
      </p:sp>
      <p:sp>
        <p:nvSpPr>
          <p:cNvPr id="6" name="标注: 线形(带边框和强调线) 5">
            <a:extLst>
              <a:ext uri="{FF2B5EF4-FFF2-40B4-BE49-F238E27FC236}">
                <a16:creationId xmlns:a16="http://schemas.microsoft.com/office/drawing/2014/main" id="{4A5A7FFA-10E2-F984-64EC-54EA30BB26E1}"/>
              </a:ext>
            </a:extLst>
          </p:cNvPr>
          <p:cNvSpPr/>
          <p:nvPr/>
        </p:nvSpPr>
        <p:spPr>
          <a:xfrm>
            <a:off x="6811820" y="4106773"/>
            <a:ext cx="2267525" cy="320543"/>
          </a:xfrm>
          <a:prstGeom prst="accentBorderCallout1">
            <a:avLst>
              <a:gd name="adj1" fmla="val 18750"/>
              <a:gd name="adj2" fmla="val -8333"/>
              <a:gd name="adj3" fmla="val -17306"/>
              <a:gd name="adj4" fmla="val -2939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电芯汽车级方壳封装</a:t>
            </a:r>
            <a:endParaRPr lang="en-US" dirty="0"/>
          </a:p>
        </p:txBody>
      </p:sp>
      <p:sp>
        <p:nvSpPr>
          <p:cNvPr id="10" name="标注: 线形(带边框和强调线) 9">
            <a:extLst>
              <a:ext uri="{FF2B5EF4-FFF2-40B4-BE49-F238E27FC236}">
                <a16:creationId xmlns:a16="http://schemas.microsoft.com/office/drawing/2014/main" id="{7436F897-87DF-F01D-47DC-52B04E117F36}"/>
              </a:ext>
            </a:extLst>
          </p:cNvPr>
          <p:cNvSpPr/>
          <p:nvPr/>
        </p:nvSpPr>
        <p:spPr>
          <a:xfrm>
            <a:off x="6811820" y="3164744"/>
            <a:ext cx="1958109" cy="326067"/>
          </a:xfrm>
          <a:prstGeom prst="accentBorderCallout1">
            <a:avLst>
              <a:gd name="adj1" fmla="val 18750"/>
              <a:gd name="adj2" fmla="val -8333"/>
              <a:gd name="adj3" fmla="val 176261"/>
              <a:gd name="adj4" fmla="val -2684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蓝牙防盗</a:t>
            </a:r>
            <a:endParaRPr lang="en-US" dirty="0"/>
          </a:p>
        </p:txBody>
      </p:sp>
      <p:sp>
        <p:nvSpPr>
          <p:cNvPr id="11" name="标注: 线形(带边框和强调线) 10">
            <a:extLst>
              <a:ext uri="{FF2B5EF4-FFF2-40B4-BE49-F238E27FC236}">
                <a16:creationId xmlns:a16="http://schemas.microsoft.com/office/drawing/2014/main" id="{3D0B9229-1DA7-44AF-B583-0D01428A8CCF}"/>
              </a:ext>
            </a:extLst>
          </p:cNvPr>
          <p:cNvSpPr/>
          <p:nvPr/>
        </p:nvSpPr>
        <p:spPr>
          <a:xfrm>
            <a:off x="6811820" y="3643796"/>
            <a:ext cx="1958109" cy="320543"/>
          </a:xfrm>
          <a:prstGeom prst="accentBorderCallout1">
            <a:avLst>
              <a:gd name="adj1" fmla="val 18750"/>
              <a:gd name="adj2" fmla="val -8333"/>
              <a:gd name="adj3" fmla="val 68428"/>
              <a:gd name="adj4" fmla="val -2542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电池护照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625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E9633317-2F8C-4AD2-B754-389E7C93A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91" y="4099706"/>
            <a:ext cx="2418932" cy="174726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1A10FA3-68DA-B2A0-9EE0-53FD4692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安全特性 </a:t>
            </a:r>
            <a:r>
              <a:rPr lang="en-US" altLang="zh-CN" dirty="0"/>
              <a:t>/ </a:t>
            </a:r>
            <a:r>
              <a:rPr lang="en-US" dirty="0"/>
              <a:t>Safety Features</a:t>
            </a:r>
          </a:p>
        </p:txBody>
      </p:sp>
      <p:sp>
        <p:nvSpPr>
          <p:cNvPr id="8" name="标注: 线形(带边框和强调线) 7">
            <a:extLst>
              <a:ext uri="{FF2B5EF4-FFF2-40B4-BE49-F238E27FC236}">
                <a16:creationId xmlns:a16="http://schemas.microsoft.com/office/drawing/2014/main" id="{A8320807-C093-99EA-0ACC-A12216B1BE54}"/>
              </a:ext>
            </a:extLst>
          </p:cNvPr>
          <p:cNvSpPr/>
          <p:nvPr/>
        </p:nvSpPr>
        <p:spPr>
          <a:xfrm>
            <a:off x="2959167" y="5834592"/>
            <a:ext cx="1958109" cy="360218"/>
          </a:xfrm>
          <a:prstGeom prst="accentBorderCallout1">
            <a:avLst>
              <a:gd name="adj1" fmla="val 18750"/>
              <a:gd name="adj2" fmla="val -8333"/>
              <a:gd name="adj3" fmla="val -158130"/>
              <a:gd name="adj4" fmla="val -489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Ginkgo BMS</a:t>
            </a:r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AA97E68-3B1A-4D91-5208-1D7909E84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A66EEF2-34F7-39A2-DC9F-172732F838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655" y="2472201"/>
            <a:ext cx="5274310" cy="32550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39FFE6C1-8C25-951C-22A5-2B8AB40C544C}"/>
              </a:ext>
            </a:extLst>
          </p:cNvPr>
          <p:cNvCxnSpPr>
            <a:cxnSpLocks/>
          </p:cNvCxnSpPr>
          <p:nvPr/>
        </p:nvCxnSpPr>
        <p:spPr>
          <a:xfrm flipV="1">
            <a:off x="2070625" y="3851565"/>
            <a:ext cx="1042030" cy="1121772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7E60DA9F-DE75-B943-9B66-4ACD654D459B}"/>
              </a:ext>
            </a:extLst>
          </p:cNvPr>
          <p:cNvSpPr/>
          <p:nvPr/>
        </p:nvSpPr>
        <p:spPr>
          <a:xfrm>
            <a:off x="4045527" y="2438401"/>
            <a:ext cx="1828800" cy="545684"/>
          </a:xfrm>
          <a:prstGeom prst="rect">
            <a:avLst/>
          </a:prstGeom>
          <a:noFill/>
          <a:ln w="3492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标注: 线形(带边框和强调线) 11">
            <a:extLst>
              <a:ext uri="{FF2B5EF4-FFF2-40B4-BE49-F238E27FC236}">
                <a16:creationId xmlns:a16="http://schemas.microsoft.com/office/drawing/2014/main" id="{E57FD092-FDFA-DFF5-E1BE-CFBC6B7E955B}"/>
              </a:ext>
            </a:extLst>
          </p:cNvPr>
          <p:cNvSpPr/>
          <p:nvPr/>
        </p:nvSpPr>
        <p:spPr>
          <a:xfrm flipH="1">
            <a:off x="295560" y="2087423"/>
            <a:ext cx="2306527" cy="1625599"/>
          </a:xfrm>
          <a:prstGeom prst="accentBorderCallout1">
            <a:avLst>
              <a:gd name="adj1" fmla="val 18750"/>
              <a:gd name="adj2" fmla="val -8333"/>
              <a:gd name="adj3" fmla="val 29672"/>
              <a:gd name="adj4" fmla="val -6151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1600" dirty="0"/>
              <a:t>BMS</a:t>
            </a:r>
            <a:r>
              <a:rPr lang="zh-CN" altLang="en-US" sz="1600" dirty="0"/>
              <a:t>系统双重保护：</a:t>
            </a:r>
            <a:endParaRPr lang="en-US" altLang="zh-CN" sz="1600" dirty="0"/>
          </a:p>
          <a:p>
            <a:pPr algn="just"/>
            <a:endParaRPr lang="en-US" altLang="zh-CN" sz="1600" dirty="0"/>
          </a:p>
          <a:p>
            <a:pPr algn="just"/>
            <a:r>
              <a:rPr lang="zh-CN" altLang="en-US" sz="1600" dirty="0"/>
              <a:t>电池保护板采用熔断丝</a:t>
            </a:r>
            <a:r>
              <a:rPr lang="en-US" altLang="zh-CN" sz="1600" dirty="0"/>
              <a:t>+</a:t>
            </a:r>
            <a:r>
              <a:rPr lang="zh-CN" altLang="en-US" sz="1600" dirty="0"/>
              <a:t>高速</a:t>
            </a:r>
            <a:r>
              <a:rPr lang="en-US" altLang="zh-CN" sz="1600" dirty="0"/>
              <a:t>MOS</a:t>
            </a:r>
            <a:r>
              <a:rPr lang="zh-CN" altLang="en-US" sz="1600" dirty="0"/>
              <a:t>开关设计，提供过压、过流、短路、过温的双重开关保护。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016964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积分">
  <a:themeElements>
    <a:clrScheme name="积分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积分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积分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1596</TotalTime>
  <Words>561</Words>
  <Application>Microsoft Office PowerPoint</Application>
  <PresentationFormat>全屏显示(4:3)</PresentationFormat>
  <Paragraphs>145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Microsoft YaHei Light</vt:lpstr>
      <vt:lpstr>Tw Cen MT</vt:lpstr>
      <vt:lpstr>Tw Cen MT Condensed</vt:lpstr>
      <vt:lpstr>华文仿宋</vt:lpstr>
      <vt:lpstr>Wingdings 3</vt:lpstr>
      <vt:lpstr>积分</vt:lpstr>
      <vt:lpstr>PowerPoint 演示文稿</vt:lpstr>
      <vt:lpstr>概述 / Overview</vt:lpstr>
      <vt:lpstr>技术规格 / Technical Specifications</vt:lpstr>
      <vt:lpstr>技术规格 / Technical Specifications</vt:lpstr>
      <vt:lpstr>外观结构/ Case Structure of Battery Pack</vt:lpstr>
      <vt:lpstr>外观结构/ Case Structure of Battery Pack</vt:lpstr>
      <vt:lpstr>安全特性 / Safety Features</vt:lpstr>
      <vt:lpstr>安全特性 / Safety Features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Di Hu</dc:creator>
  <cp:keywords/>
  <dc:description>generated using python-pptx</dc:description>
  <cp:lastModifiedBy>黄柳</cp:lastModifiedBy>
  <cp:revision>68</cp:revision>
  <dcterms:created xsi:type="dcterms:W3CDTF">2013-01-27T09:14:16Z</dcterms:created>
  <dcterms:modified xsi:type="dcterms:W3CDTF">2025-03-17T06:36:01Z</dcterms:modified>
  <cp:category/>
</cp:coreProperties>
</file>