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4" r:id="rId1"/>
  </p:sldMasterIdLst>
  <p:sldIdLst>
    <p:sldId id="256" r:id="rId2"/>
    <p:sldId id="257" r:id="rId3"/>
    <p:sldId id="258" r:id="rId4"/>
    <p:sldId id="259" r:id="rId5"/>
    <p:sldId id="268" r:id="rId6"/>
    <p:sldId id="269" r:id="rId7"/>
    <p:sldId id="267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11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74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3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84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0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37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7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8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2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78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4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2">
                <a:lumMod val="40000"/>
                <a:lumOff val="60000"/>
              </a:schemeClr>
            </a:gs>
            <a:gs pos="39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5718" y="1410933"/>
            <a:ext cx="572464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000000"/>
                </a:solidFill>
              </a:defRPr>
            </a:pPr>
            <a:r>
              <a:rPr lang="zh-CN" altLang="en-US" sz="3600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</a:t>
            </a:r>
            <a:r>
              <a:rPr sz="3600" dirty="0" err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锂电池包产品规格书</a:t>
            </a:r>
            <a:endParaRPr sz="3600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403D5EA-1E98-0ED9-DB7D-171EE7159EFC}"/>
              </a:ext>
            </a:extLst>
          </p:cNvPr>
          <p:cNvSpPr txBox="1"/>
          <p:nvPr/>
        </p:nvSpPr>
        <p:spPr>
          <a:xfrm>
            <a:off x="1444176" y="2090564"/>
            <a:ext cx="6392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LiFePO4 Battery Pack Product Specification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C912228-4C65-07B3-857B-ABDD5F58B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407" y="5674087"/>
            <a:ext cx="1865185" cy="850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B57F1A3-B302-C2AC-80A4-00512AAEAA16}"/>
              </a:ext>
            </a:extLst>
          </p:cNvPr>
          <p:cNvSpPr txBox="1"/>
          <p:nvPr/>
        </p:nvSpPr>
        <p:spPr>
          <a:xfrm>
            <a:off x="850464" y="3454132"/>
            <a:ext cx="3721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名称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 Name: 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磷酸铁锂电池包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2E05113-9DAE-18A4-B3E0-1156323A464A}"/>
              </a:ext>
            </a:extLst>
          </p:cNvPr>
          <p:cNvSpPr txBox="1"/>
          <p:nvPr/>
        </p:nvSpPr>
        <p:spPr>
          <a:xfrm>
            <a:off x="4806810" y="4142235"/>
            <a:ext cx="3958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额定容量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/Rated Capacity: 45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Ah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F33371D-C794-0479-B8B5-DA8AEC642C81}"/>
              </a:ext>
            </a:extLst>
          </p:cNvPr>
          <p:cNvSpPr txBox="1"/>
          <p:nvPr/>
        </p:nvSpPr>
        <p:spPr>
          <a:xfrm>
            <a:off x="850464" y="41446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额定电压 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/ 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Rated Voltage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：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72V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659A408-94CD-5662-55B0-1EACC1E06A08}"/>
              </a:ext>
            </a:extLst>
          </p:cNvPr>
          <p:cNvSpPr txBox="1"/>
          <p:nvPr/>
        </p:nvSpPr>
        <p:spPr>
          <a:xfrm>
            <a:off x="4806810" y="3454132"/>
            <a:ext cx="37037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产品型号 / Model: QF7645-AM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16C89E6C-65F3-7131-C649-68E6E3646BCC}"/>
              </a:ext>
            </a:extLst>
          </p:cNvPr>
          <p:cNvSpPr/>
          <p:nvPr/>
        </p:nvSpPr>
        <p:spPr>
          <a:xfrm>
            <a:off x="526480" y="1043709"/>
            <a:ext cx="8174181" cy="400858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chemeClr val="accent2">
                <a:lumMod val="40000"/>
                <a:lumOff val="60000"/>
              </a:schemeClr>
            </a:gs>
            <a:gs pos="64000">
              <a:schemeClr val="accent2">
                <a:lumMod val="95000"/>
                <a:lumOff val="5000"/>
              </a:schemeClr>
            </a:gs>
            <a:gs pos="86000">
              <a:schemeClr val="accent2">
                <a:lumMod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25670-A9E9-CB0B-06E3-6EB992F9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/>
                </a:solidFill>
              </a:rPr>
              <a:t>概述 </a:t>
            </a:r>
            <a:r>
              <a:rPr lang="en-US" altLang="zh-CN" dirty="0">
                <a:solidFill>
                  <a:schemeClr val="bg1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78C8EE-317E-B82D-BF09-A50327C50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75998" y="839088"/>
            <a:ext cx="3566160" cy="99187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72V45Ah</a:t>
            </a:r>
            <a:r>
              <a:rPr lang="zh-CN" altLang="en-US" b="1" dirty="0">
                <a:solidFill>
                  <a:schemeClr val="bg1"/>
                </a:solidFill>
              </a:rPr>
              <a:t>磷酸铁锂电池包 </a:t>
            </a:r>
            <a:endParaRPr lang="en-US" altLang="zh-CN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72V45Ah LiFePO4 Battery Pack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C5F858F-33A7-8D77-5530-1B53B1F5D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46" y="2521527"/>
            <a:ext cx="2129259" cy="212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BF18ACB-58A0-3155-1495-6D7F34BF3BEE}"/>
              </a:ext>
            </a:extLst>
          </p:cNvPr>
          <p:cNvSpPr txBox="1"/>
          <p:nvPr/>
        </p:nvSpPr>
        <p:spPr>
          <a:xfrm>
            <a:off x="2567247" y="2384608"/>
            <a:ext cx="610163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🛡️ </a:t>
            </a:r>
            <a:r>
              <a:rPr lang="zh-CN" altLang="en-US" sz="1600" dirty="0"/>
              <a:t>极致安全 </a:t>
            </a:r>
            <a:r>
              <a:rPr lang="en-US" altLang="zh-CN" sz="1600" dirty="0"/>
              <a:t>/ </a:t>
            </a:r>
            <a:r>
              <a:rPr lang="en-US" sz="1600" dirty="0"/>
              <a:t>Ultimate Safety </a:t>
            </a:r>
          </a:p>
          <a:p>
            <a:r>
              <a:rPr lang="zh-CN" altLang="en-US" sz="1600" dirty="0"/>
              <a:t>磷酸铁锂技术，大厂</a:t>
            </a:r>
            <a:r>
              <a:rPr lang="en-US" altLang="zh-CN" sz="1600" dirty="0"/>
              <a:t>A</a:t>
            </a:r>
            <a:r>
              <a:rPr lang="zh-CN" altLang="en-US" sz="1600" dirty="0"/>
              <a:t>级电芯，整体灌胶，稳定可靠，安全无忧 </a:t>
            </a:r>
            <a:endParaRPr lang="en-US" altLang="zh-CN" sz="1600" dirty="0"/>
          </a:p>
          <a:p>
            <a:r>
              <a:rPr lang="en-US" sz="1600" dirty="0"/>
              <a:t>LiFePO4 technology, Pottin</a:t>
            </a:r>
            <a:r>
              <a:rPr lang="en-US" altLang="zh-CN" sz="1600" dirty="0"/>
              <a:t>g,</a:t>
            </a:r>
            <a:r>
              <a:rPr lang="zh-CN" altLang="en-US" sz="1600" dirty="0"/>
              <a:t> </a:t>
            </a:r>
            <a:r>
              <a:rPr lang="en-US" sz="1600" dirty="0"/>
              <a:t>stable and reliable, worry-free safety</a:t>
            </a:r>
          </a:p>
          <a:p>
            <a:endParaRPr lang="en-US" sz="1600" dirty="0"/>
          </a:p>
          <a:p>
            <a:r>
              <a:rPr lang="en-US" sz="1600" dirty="0"/>
              <a:t>🧠 </a:t>
            </a:r>
            <a:r>
              <a:rPr lang="zh-CN" altLang="en-US" sz="1600" dirty="0"/>
              <a:t>智能掌控 </a:t>
            </a:r>
            <a:r>
              <a:rPr lang="en-US" altLang="zh-CN" sz="1600" dirty="0"/>
              <a:t>/ </a:t>
            </a:r>
            <a:r>
              <a:rPr lang="en-US" sz="1600" dirty="0"/>
              <a:t>Intelligent Control </a:t>
            </a:r>
          </a:p>
          <a:p>
            <a:r>
              <a:rPr lang="zh-CN" altLang="en-US" sz="1600" dirty="0"/>
              <a:t>银杏</a:t>
            </a:r>
            <a:r>
              <a:rPr lang="en-US" sz="1600" dirty="0"/>
              <a:t>BMS</a:t>
            </a:r>
            <a:r>
              <a:rPr lang="zh-CN" altLang="en-US" sz="1600" dirty="0"/>
              <a:t>系统，强大性能监控与优化 </a:t>
            </a:r>
            <a:endParaRPr lang="en-US" altLang="zh-CN" sz="1600" dirty="0"/>
          </a:p>
          <a:p>
            <a:r>
              <a:rPr lang="en-US" sz="1600" dirty="0"/>
              <a:t>Ginkgo BMS, powerful performance monitoring and optimization</a:t>
            </a:r>
          </a:p>
          <a:p>
            <a:endParaRPr lang="en-US" sz="1600" dirty="0"/>
          </a:p>
          <a:p>
            <a:r>
              <a:rPr lang="en-US" sz="1600" dirty="0"/>
              <a:t>🚀 </a:t>
            </a:r>
            <a:r>
              <a:rPr lang="zh-CN" altLang="en-US" sz="1600" dirty="0"/>
              <a:t>持久动力 </a:t>
            </a:r>
            <a:r>
              <a:rPr lang="en-US" altLang="zh-CN" sz="1600" dirty="0"/>
              <a:t>/ </a:t>
            </a:r>
            <a:r>
              <a:rPr lang="en-US" sz="1600" dirty="0"/>
              <a:t>Enduring Power </a:t>
            </a:r>
          </a:p>
          <a:p>
            <a:r>
              <a:rPr lang="zh-CN" altLang="en-US" sz="1600" dirty="0"/>
              <a:t>长期陪伴您的每次旅程 </a:t>
            </a:r>
            <a:endParaRPr lang="en-US" altLang="zh-CN" sz="1600" dirty="0"/>
          </a:p>
          <a:p>
            <a:r>
              <a:rPr lang="en-US" sz="1600" dirty="0"/>
              <a:t>accompanying your journeys for years to come</a:t>
            </a:r>
          </a:p>
        </p:txBody>
      </p:sp>
    </p:spTree>
    <p:extLst>
      <p:ext uri="{BB962C8B-B14F-4D97-AF65-F5344CB8AC3E}">
        <p14:creationId xmlns:p14="http://schemas.microsoft.com/office/powerpoint/2010/main" val="415287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3511418"/>
              </p:ext>
            </p:extLst>
          </p:nvPr>
        </p:nvGraphicFramePr>
        <p:xfrm>
          <a:off x="387929" y="1884218"/>
          <a:ext cx="8571345" cy="3858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013527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022764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3278910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8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组合方式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Combination method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24S3P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32140LFP-MP15Ah(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中钠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59005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额定容量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Capacity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/Typical   45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标准充电后标准放电（针对电池组）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discharge after Standard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Voltage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72V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60V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或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2.0V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(≥10℃，2.5V；&lt;10℃,2.0V 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87.6V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3.65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建议充电电流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charge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4.5~11.25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0.1C~0.25C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峰值电流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Peak Current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4890B422-1578-9B3E-A228-E7AC87C17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89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5270211"/>
              </p:ext>
            </p:extLst>
          </p:nvPr>
        </p:nvGraphicFramePr>
        <p:xfrm>
          <a:off x="387929" y="1884218"/>
          <a:ext cx="8571345" cy="4715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498763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299855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346036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2780147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22.5A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46074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最大（持续）放电电流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Discharge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45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6396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工作温度范围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Operation Temperature Range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 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~55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~60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单体电芯储存湿度范围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＜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75% R.H.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Bare Cell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Impedance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&lt;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65mΩ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半电态下用交流法测量内阻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resistance measured at AC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1KHZ after 50%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电机功率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otor Power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≤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2700W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rgbClr val="FF0000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2796344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重量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Weight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待产线提供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尺寸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Dimensions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479*225*170mm(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最大尺寸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±2mm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循环寿命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Cycle life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常温测试，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充至满电，搁置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，以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放电至截止电压，搁置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，循环至剩余容量不低于额定容量的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70%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98432456-95FD-5F2D-8812-2F9B0C6D1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79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5">
            <a:extLst>
              <a:ext uri="{FF2B5EF4-FFF2-40B4-BE49-F238E27FC236}">
                <a16:creationId xmlns:a16="http://schemas.microsoft.com/office/drawing/2014/main" id="{23547FA6-923E-4EAE-B1FE-3DF840EF7A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3388" y="2450408"/>
            <a:ext cx="4366372" cy="3324789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AC78B409-30BD-F0DE-5F4E-DC12D89A0BE0}"/>
              </a:ext>
            </a:extLst>
          </p:cNvPr>
          <p:cNvCxnSpPr>
            <a:cxnSpLocks/>
          </p:cNvCxnSpPr>
          <p:nvPr/>
        </p:nvCxnSpPr>
        <p:spPr>
          <a:xfrm>
            <a:off x="922721" y="3294863"/>
            <a:ext cx="0" cy="931461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CFCF5967-CD72-18E5-66EF-F408873BA8A6}"/>
              </a:ext>
            </a:extLst>
          </p:cNvPr>
          <p:cNvSpPr txBox="1"/>
          <p:nvPr/>
        </p:nvSpPr>
        <p:spPr>
          <a:xfrm rot="16200000">
            <a:off x="262882" y="3503777"/>
            <a:ext cx="992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170mm</a:t>
            </a:r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8EE08E8-52DD-BCB8-54C6-41B8535D6266}"/>
              </a:ext>
            </a:extLst>
          </p:cNvPr>
          <p:cNvCxnSpPr>
            <a:cxnSpLocks/>
          </p:cNvCxnSpPr>
          <p:nvPr/>
        </p:nvCxnSpPr>
        <p:spPr>
          <a:xfrm flipV="1">
            <a:off x="3414476" y="4978024"/>
            <a:ext cx="1200068" cy="686660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3AF75711-C969-60DF-FE02-090396EF3C10}"/>
              </a:ext>
            </a:extLst>
          </p:cNvPr>
          <p:cNvSpPr txBox="1"/>
          <p:nvPr/>
        </p:nvSpPr>
        <p:spPr>
          <a:xfrm>
            <a:off x="4014510" y="5218404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225mm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59FB5230-B238-659D-88B4-D8A280431DAA}"/>
              </a:ext>
            </a:extLst>
          </p:cNvPr>
          <p:cNvCxnSpPr>
            <a:cxnSpLocks/>
          </p:cNvCxnSpPr>
          <p:nvPr/>
        </p:nvCxnSpPr>
        <p:spPr>
          <a:xfrm>
            <a:off x="1005084" y="4335540"/>
            <a:ext cx="2268699" cy="1329144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4C061A6F-5274-F022-DB3F-52C27E9967B9}"/>
              </a:ext>
            </a:extLst>
          </p:cNvPr>
          <p:cNvSpPr txBox="1"/>
          <p:nvPr/>
        </p:nvSpPr>
        <p:spPr>
          <a:xfrm>
            <a:off x="1271472" y="4885032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479mm</a:t>
            </a: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C1F5FE13-5DC9-0E8D-87A0-16CADD238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标注: 线形(带边框和强调线) 23">
            <a:extLst>
              <a:ext uri="{FF2B5EF4-FFF2-40B4-BE49-F238E27FC236}">
                <a16:creationId xmlns:a16="http://schemas.microsoft.com/office/drawing/2014/main" id="{8D869439-2FD6-4F5C-977A-A609118E4393}"/>
              </a:ext>
            </a:extLst>
          </p:cNvPr>
          <p:cNvSpPr/>
          <p:nvPr/>
        </p:nvSpPr>
        <p:spPr>
          <a:xfrm>
            <a:off x="4919760" y="3990109"/>
            <a:ext cx="2942016" cy="345431"/>
          </a:xfrm>
          <a:prstGeom prst="accentBorderCallout1">
            <a:avLst>
              <a:gd name="adj1" fmla="val 50717"/>
              <a:gd name="adj2" fmla="val -3362"/>
              <a:gd name="adj3" fmla="val 75478"/>
              <a:gd name="adj4" fmla="val -2927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dirty="0">
                <a:solidFill>
                  <a:schemeClr val="bg1"/>
                </a:solidFill>
              </a:rPr>
              <a:t>堵塞头</a:t>
            </a:r>
            <a:r>
              <a:rPr lang="en-US" altLang="zh-CN" dirty="0">
                <a:solidFill>
                  <a:schemeClr val="bg1"/>
                </a:solidFill>
              </a:rPr>
              <a:t>(</a:t>
            </a:r>
            <a:r>
              <a:rPr lang="zh-CN" altLang="en-US" dirty="0">
                <a:solidFill>
                  <a:schemeClr val="bg1"/>
                </a:solidFill>
              </a:rPr>
              <a:t>不带航插</a:t>
            </a:r>
            <a:r>
              <a:rPr lang="en-US" altLang="zh-CN" dirty="0">
                <a:solidFill>
                  <a:schemeClr val="bg1"/>
                </a:solidFill>
              </a:rPr>
              <a:t>RS485</a:t>
            </a:r>
            <a:r>
              <a:rPr lang="zh-CN" altLang="en-US" dirty="0">
                <a:solidFill>
                  <a:schemeClr val="bg1"/>
                </a:solidFill>
              </a:rPr>
              <a:t>通讯</a:t>
            </a:r>
            <a:r>
              <a:rPr lang="en-US" altLang="zh-CN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20" name="标注: 线形(带边框和强调线) 19">
            <a:extLst>
              <a:ext uri="{FF2B5EF4-FFF2-40B4-BE49-F238E27FC236}">
                <a16:creationId xmlns:a16="http://schemas.microsoft.com/office/drawing/2014/main" id="{B59E242F-DE7D-4269-84BA-06F68091A341}"/>
              </a:ext>
            </a:extLst>
          </p:cNvPr>
          <p:cNvSpPr/>
          <p:nvPr/>
        </p:nvSpPr>
        <p:spPr>
          <a:xfrm>
            <a:off x="4915799" y="3367989"/>
            <a:ext cx="1240050" cy="478709"/>
          </a:xfrm>
          <a:prstGeom prst="accentBorderCallout1">
            <a:avLst>
              <a:gd name="adj1" fmla="val 50323"/>
              <a:gd name="adj2" fmla="val -7430"/>
              <a:gd name="adj3" fmla="val 125512"/>
              <a:gd name="adj4" fmla="val -4794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M5</a:t>
            </a:r>
            <a:r>
              <a:rPr lang="zh-CN" altLang="en-US" dirty="0"/>
              <a:t>接线柱</a:t>
            </a:r>
            <a:endParaRPr lang="en-US" altLang="zh-CN" dirty="0"/>
          </a:p>
        </p:txBody>
      </p:sp>
      <p:sp>
        <p:nvSpPr>
          <p:cNvPr id="22" name="标注: 线形(带边框和强调线) 21">
            <a:extLst>
              <a:ext uri="{FF2B5EF4-FFF2-40B4-BE49-F238E27FC236}">
                <a16:creationId xmlns:a16="http://schemas.microsoft.com/office/drawing/2014/main" id="{5A73E679-A4FC-49BD-85F4-FEF09064A7F5}"/>
              </a:ext>
            </a:extLst>
          </p:cNvPr>
          <p:cNvSpPr/>
          <p:nvPr/>
        </p:nvSpPr>
        <p:spPr>
          <a:xfrm>
            <a:off x="4919760" y="4575920"/>
            <a:ext cx="2758177" cy="455023"/>
          </a:xfrm>
          <a:prstGeom prst="accentBorderCallout1">
            <a:avLst>
              <a:gd name="adj1" fmla="val 45587"/>
              <a:gd name="adj2" fmla="val -2607"/>
              <a:gd name="adj3" fmla="val -17368"/>
              <a:gd name="adj4" fmla="val -3645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dirty="0"/>
              <a:t>蓝牙电量灯按键集成模块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4199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2890AD50-36A2-48FC-852B-4C16761685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4261" y="2395605"/>
            <a:ext cx="4240373" cy="3226821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92A64D5A-4D5F-72BD-99F0-7834E210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标注: 线形(带边框和强调线) 8">
            <a:extLst>
              <a:ext uri="{FF2B5EF4-FFF2-40B4-BE49-F238E27FC236}">
                <a16:creationId xmlns:a16="http://schemas.microsoft.com/office/drawing/2014/main" id="{B3378657-6D94-4716-ACD9-D7FD48ECB668}"/>
              </a:ext>
            </a:extLst>
          </p:cNvPr>
          <p:cNvSpPr/>
          <p:nvPr/>
        </p:nvSpPr>
        <p:spPr>
          <a:xfrm>
            <a:off x="5988759" y="4533814"/>
            <a:ext cx="1900916" cy="478709"/>
          </a:xfrm>
          <a:prstGeom prst="accentBorderCallout1">
            <a:avLst>
              <a:gd name="adj1" fmla="val 56638"/>
              <a:gd name="adj2" fmla="val -6185"/>
              <a:gd name="adj3" fmla="val 30794"/>
              <a:gd name="adj4" fmla="val -5431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886C90C4-C50F-4BB6-8687-B3D6FC8DE550}"/>
              </a:ext>
            </a:extLst>
          </p:cNvPr>
          <p:cNvSpPr/>
          <p:nvPr/>
        </p:nvSpPr>
        <p:spPr>
          <a:xfrm>
            <a:off x="5988759" y="2503793"/>
            <a:ext cx="1900916" cy="574475"/>
          </a:xfrm>
          <a:prstGeom prst="accentBorderCallout1">
            <a:avLst>
              <a:gd name="adj1" fmla="val 48218"/>
              <a:gd name="adj2" fmla="val -6980"/>
              <a:gd name="adj3" fmla="val 141725"/>
              <a:gd name="adj4" fmla="val -10281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激光焊接点 </a:t>
            </a:r>
            <a:endParaRPr lang="en-US" altLang="zh-CN" dirty="0"/>
          </a:p>
          <a:p>
            <a:pPr algn="ctr"/>
            <a:r>
              <a:rPr lang="en-US" altLang="zh-CN" dirty="0"/>
              <a:t>Laser welded spot</a:t>
            </a:r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0D7B6CB6-D73B-436B-8DEF-3C4D8BF77A37}"/>
              </a:ext>
            </a:extLst>
          </p:cNvPr>
          <p:cNvSpPr/>
          <p:nvPr/>
        </p:nvSpPr>
        <p:spPr>
          <a:xfrm>
            <a:off x="873894" y="4669686"/>
            <a:ext cx="1900916" cy="346504"/>
          </a:xfrm>
          <a:prstGeom prst="accentBorderCallout1">
            <a:avLst>
              <a:gd name="adj1" fmla="val 49949"/>
              <a:gd name="adj2" fmla="val 103140"/>
              <a:gd name="adj3" fmla="val -40575"/>
              <a:gd name="adj4" fmla="val 1222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汽车</a:t>
            </a:r>
            <a:r>
              <a:rPr lang="en-US" altLang="zh-CN" dirty="0"/>
              <a:t>A</a:t>
            </a:r>
            <a:r>
              <a:rPr lang="zh-CN" altLang="en-US" dirty="0"/>
              <a:t>级电芯 </a:t>
            </a:r>
            <a:r>
              <a:rPr lang="en-US" altLang="zh-CN" dirty="0"/>
              <a:t>Cell</a:t>
            </a:r>
          </a:p>
        </p:txBody>
      </p:sp>
    </p:spTree>
    <p:extLst>
      <p:ext uri="{BB962C8B-B14F-4D97-AF65-F5344CB8AC3E}">
        <p14:creationId xmlns:p14="http://schemas.microsoft.com/office/powerpoint/2010/main" val="1107048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>
            <a:extLst>
              <a:ext uri="{FF2B5EF4-FFF2-40B4-BE49-F238E27FC236}">
                <a16:creationId xmlns:a16="http://schemas.microsoft.com/office/drawing/2014/main" id="{1EE2B96A-A70C-4116-860F-74847E2594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3246304"/>
            <a:ext cx="2112913" cy="1607876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C05B6384-9631-2CAB-302F-54AF50FD3D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41854"/>
              </p:ext>
            </p:extLst>
          </p:nvPr>
        </p:nvGraphicFramePr>
        <p:xfrm>
          <a:off x="452581" y="2276209"/>
          <a:ext cx="4248726" cy="350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726">
                  <a:extLst>
                    <a:ext uri="{9D8B030D-6E8A-4147-A177-3AD203B41FA5}">
                      <a16:colId xmlns:a16="http://schemas.microsoft.com/office/drawing/2014/main" val="787866139"/>
                    </a:ext>
                  </a:extLst>
                </a:gridCol>
              </a:tblGrid>
              <a:tr h="49242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 dirty="0"/>
                        <a:t>银杏</a:t>
                      </a:r>
                      <a:r>
                        <a:rPr lang="en-US" altLang="zh-CN" sz="2000" dirty="0"/>
                        <a:t>BMS</a:t>
                      </a:r>
                      <a:r>
                        <a:rPr lang="zh-CN" altLang="en-US" sz="2000" dirty="0"/>
                        <a:t>系统 </a:t>
                      </a:r>
                      <a:r>
                        <a:rPr lang="en-US" altLang="zh-CN" sz="2000" dirty="0"/>
                        <a:t>/ </a:t>
                      </a:r>
                      <a:r>
                        <a:rPr lang="en-US" sz="2000" dirty="0"/>
                        <a:t>Ginkgo BMS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5571171"/>
                  </a:ext>
                </a:extLst>
              </a:tr>
              <a:tr h="35622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过充电保护功能</a:t>
                      </a:r>
                      <a:r>
                        <a:rPr lang="en-US" altLang="zh-CN" sz="1400" dirty="0"/>
                        <a:t> /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sz="1400" dirty="0"/>
                        <a:t>overcharge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986429"/>
                  </a:ext>
                </a:extLst>
              </a:tr>
              <a:tr h="377174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过放电保护功能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over discharge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732688"/>
                  </a:ext>
                </a:extLst>
              </a:tr>
              <a:tr h="41908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过电流保护功能 </a:t>
                      </a:r>
                      <a:r>
                        <a:rPr lang="en-US" altLang="zh-CN" sz="1400" dirty="0"/>
                        <a:t>/ over current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5712228"/>
                  </a:ext>
                </a:extLst>
              </a:tr>
              <a:tr h="39812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短路保护功能</a:t>
                      </a:r>
                      <a:r>
                        <a:rPr lang="en-US" altLang="zh-CN" sz="1400" dirty="0"/>
                        <a:t> / short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4310437"/>
                  </a:ext>
                </a:extLst>
              </a:tr>
              <a:tr h="4086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温度保护功能 </a:t>
                      </a:r>
                      <a:r>
                        <a:rPr lang="en-US" altLang="zh-CN" sz="1400" dirty="0"/>
                        <a:t>/ Temperature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331216"/>
                  </a:ext>
                </a:extLst>
              </a:tr>
              <a:tr h="36669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均衡功能 </a:t>
                      </a:r>
                      <a:r>
                        <a:rPr lang="en-US" altLang="zh-CN" sz="1400" dirty="0"/>
                        <a:t>/ balance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586902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通讯功能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communicate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259485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告警功能 </a:t>
                      </a:r>
                      <a:r>
                        <a:rPr lang="en-US" altLang="zh-CN" sz="1400" dirty="0"/>
                        <a:t>/ Alarm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85928"/>
                  </a:ext>
                </a:extLst>
              </a:tr>
            </a:tbl>
          </a:graphicData>
        </a:graphic>
      </p:graphicFrame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6802582" y="261109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186858"/>
              <a:gd name="adj4" fmla="val -2152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D52CE1D5-B9BD-5FA0-B265-320D2C01BA10}"/>
              </a:ext>
            </a:extLst>
          </p:cNvPr>
          <p:cNvSpPr/>
          <p:nvPr/>
        </p:nvSpPr>
        <p:spPr>
          <a:xfrm>
            <a:off x="6802583" y="5110655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236253"/>
              <a:gd name="adj4" fmla="val -4433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内部灌胶</a:t>
            </a:r>
            <a:endParaRPr lang="en-US" dirty="0"/>
          </a:p>
        </p:txBody>
      </p:sp>
      <p:sp>
        <p:nvSpPr>
          <p:cNvPr id="5" name="标注: 线形(带边框和强调线) 4">
            <a:extLst>
              <a:ext uri="{FF2B5EF4-FFF2-40B4-BE49-F238E27FC236}">
                <a16:creationId xmlns:a16="http://schemas.microsoft.com/office/drawing/2014/main" id="{1F2D2153-6F7A-FA07-62E3-AAD7521B3D2B}"/>
              </a:ext>
            </a:extLst>
          </p:cNvPr>
          <p:cNvSpPr/>
          <p:nvPr/>
        </p:nvSpPr>
        <p:spPr>
          <a:xfrm>
            <a:off x="6802584" y="4599483"/>
            <a:ext cx="1958109" cy="254697"/>
          </a:xfrm>
          <a:prstGeom prst="accentBorderCallout1">
            <a:avLst>
              <a:gd name="adj1" fmla="val 18750"/>
              <a:gd name="adj2" fmla="val -8333"/>
              <a:gd name="adj3" fmla="val -164131"/>
              <a:gd name="adj4" fmla="val -3408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钣金外壳</a:t>
            </a:r>
            <a:endParaRPr lang="en-US" dirty="0"/>
          </a:p>
        </p:txBody>
      </p:sp>
      <p:sp>
        <p:nvSpPr>
          <p:cNvPr id="6" name="标注: 线形(带边框和强调线) 5">
            <a:extLst>
              <a:ext uri="{FF2B5EF4-FFF2-40B4-BE49-F238E27FC236}">
                <a16:creationId xmlns:a16="http://schemas.microsoft.com/office/drawing/2014/main" id="{4A5A7FFA-10E2-F984-64EC-54EA30BB26E1}"/>
              </a:ext>
            </a:extLst>
          </p:cNvPr>
          <p:cNvSpPr/>
          <p:nvPr/>
        </p:nvSpPr>
        <p:spPr>
          <a:xfrm>
            <a:off x="6811820" y="4106773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17306"/>
              <a:gd name="adj4" fmla="val -293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圆柱铁锂电芯</a:t>
            </a:r>
            <a:endParaRPr lang="en-US" dirty="0"/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7436F897-87DF-F01D-47DC-52B04E117F36}"/>
              </a:ext>
            </a:extLst>
          </p:cNvPr>
          <p:cNvSpPr/>
          <p:nvPr/>
        </p:nvSpPr>
        <p:spPr>
          <a:xfrm>
            <a:off x="6811820" y="316474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118320"/>
              <a:gd name="adj4" fmla="val -20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蓝牙防盗</a:t>
            </a:r>
            <a:endParaRPr lang="en-US" dirty="0"/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3D0B9229-1DA7-44AF-B583-0D01428A8CCF}"/>
              </a:ext>
            </a:extLst>
          </p:cNvPr>
          <p:cNvSpPr/>
          <p:nvPr/>
        </p:nvSpPr>
        <p:spPr>
          <a:xfrm>
            <a:off x="6811820" y="3643796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63713"/>
              <a:gd name="adj4" fmla="val -1770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电池护照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2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>
            <a:extLst>
              <a:ext uri="{FF2B5EF4-FFF2-40B4-BE49-F238E27FC236}">
                <a16:creationId xmlns:a16="http://schemas.microsoft.com/office/drawing/2014/main" id="{BCC7F4D4-8686-49BE-BF88-020A2E992B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712" y="4059838"/>
            <a:ext cx="2112913" cy="1607876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07B71DA6-47DF-4AD8-8674-B2F8D5BFB1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9167" y="2013240"/>
            <a:ext cx="5962650" cy="3676650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2959167" y="5834592"/>
            <a:ext cx="1958109" cy="360218"/>
          </a:xfrm>
          <a:prstGeom prst="accentBorderCallout1">
            <a:avLst>
              <a:gd name="adj1" fmla="val 62806"/>
              <a:gd name="adj2" fmla="val -2930"/>
              <a:gd name="adj3" fmla="val -206382"/>
              <a:gd name="adj4" fmla="val -454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39FFE6C1-8C25-951C-22A5-2B8AB40C544C}"/>
              </a:ext>
            </a:extLst>
          </p:cNvPr>
          <p:cNvCxnSpPr>
            <a:cxnSpLocks/>
          </p:cNvCxnSpPr>
          <p:nvPr/>
        </p:nvCxnSpPr>
        <p:spPr>
          <a:xfrm flipV="1">
            <a:off x="2070625" y="4262162"/>
            <a:ext cx="801044" cy="711175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E57FD092-FDFA-DFF5-E1BE-CFBC6B7E955B}"/>
              </a:ext>
            </a:extLst>
          </p:cNvPr>
          <p:cNvSpPr/>
          <p:nvPr/>
        </p:nvSpPr>
        <p:spPr>
          <a:xfrm flipH="1">
            <a:off x="373712" y="2032381"/>
            <a:ext cx="2306527" cy="765782"/>
          </a:xfrm>
          <a:prstGeom prst="accentBorderCallout1">
            <a:avLst>
              <a:gd name="adj1" fmla="val 21710"/>
              <a:gd name="adj2" fmla="val -4401"/>
              <a:gd name="adj3" fmla="val 21777"/>
              <a:gd name="adj4" fmla="val -10607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zh-CN" altLang="en-US" sz="1600" dirty="0"/>
              <a:t>高速</a:t>
            </a:r>
            <a:r>
              <a:rPr lang="en-US" altLang="zh-CN" sz="1600" dirty="0"/>
              <a:t>MOS</a:t>
            </a:r>
            <a:r>
              <a:rPr lang="zh-CN" altLang="en-US" sz="1600" dirty="0"/>
              <a:t>开关设计，提供过压、过流、短路、过温保护。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016964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积分">
  <a:themeElements>
    <a:clrScheme name="积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积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积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12782</TotalTime>
  <Words>563</Words>
  <Application>Microsoft Office PowerPoint</Application>
  <PresentationFormat>全屏显示(4:3)</PresentationFormat>
  <Paragraphs>144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Microsoft YaHei Light</vt:lpstr>
      <vt:lpstr>Tw Cen MT</vt:lpstr>
      <vt:lpstr>Tw Cen MT Condensed</vt:lpstr>
      <vt:lpstr>华文仿宋</vt:lpstr>
      <vt:lpstr>Wingdings 3</vt:lpstr>
      <vt:lpstr>积分</vt:lpstr>
      <vt:lpstr>PowerPoint 演示文稿</vt:lpstr>
      <vt:lpstr>概述 / Overview</vt:lpstr>
      <vt:lpstr>技术规格 / Technical Specifications</vt:lpstr>
      <vt:lpstr>技术规格 / Technical Specifications</vt:lpstr>
      <vt:lpstr>外观结构/ Case Structure of Battery Pack</vt:lpstr>
      <vt:lpstr>外观结构/ Case Structure of Battery Pack</vt:lpstr>
      <vt:lpstr>安全特性 / Safety Features</vt:lpstr>
      <vt:lpstr>安全特性 / Safety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Di Hu</dc:creator>
  <cp:keywords/>
  <dc:description>generated using python-pptx</dc:description>
  <cp:lastModifiedBy>黄柳</cp:lastModifiedBy>
  <cp:revision>112</cp:revision>
  <dcterms:created xsi:type="dcterms:W3CDTF">2013-01-27T09:14:16Z</dcterms:created>
  <dcterms:modified xsi:type="dcterms:W3CDTF">2025-07-16T01:00:02Z</dcterms:modified>
  <cp:category/>
</cp:coreProperties>
</file>