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54" r:id="rId1"/>
  </p:sldMasterIdLst>
  <p:sldIdLst>
    <p:sldId id="256" r:id="rId2"/>
    <p:sldId id="257" r:id="rId3"/>
    <p:sldId id="258" r:id="rId4"/>
    <p:sldId id="259" r:id="rId5"/>
    <p:sldId id="270" r:id="rId6"/>
    <p:sldId id="269" r:id="rId7"/>
    <p:sldId id="267" r:id="rId8"/>
    <p:sldId id="266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 snapToObjects="1">
      <p:cViewPr varScale="1">
        <p:scale>
          <a:sx n="127" d="100"/>
          <a:sy n="127" d="100"/>
        </p:scale>
        <p:origin x="116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7749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735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7840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505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3374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475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388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646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932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222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2783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BCAD085-E8A6-8845-BD4E-CB4CCA059FC4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9465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5" r:id="rId1"/>
    <p:sldLayoutId id="2147483956" r:id="rId2"/>
    <p:sldLayoutId id="2147483957" r:id="rId3"/>
    <p:sldLayoutId id="2147483958" r:id="rId4"/>
    <p:sldLayoutId id="2147483959" r:id="rId5"/>
    <p:sldLayoutId id="2147483960" r:id="rId6"/>
    <p:sldLayoutId id="2147483961" r:id="rId7"/>
    <p:sldLayoutId id="2147483962" r:id="rId8"/>
    <p:sldLayoutId id="2147483963" r:id="rId9"/>
    <p:sldLayoutId id="2147483964" r:id="rId10"/>
    <p:sldLayoutId id="214748396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9000">
              <a:schemeClr val="accent2">
                <a:lumMod val="40000"/>
                <a:lumOff val="60000"/>
              </a:schemeClr>
            </a:gs>
            <a:gs pos="39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85718" y="1410933"/>
            <a:ext cx="5724644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>
                <a:solidFill>
                  <a:srgbClr val="000000"/>
                </a:solidFill>
              </a:defRPr>
            </a:pPr>
            <a:r>
              <a:rPr lang="zh-CN" altLang="en-US" sz="3600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磷酸铁</a:t>
            </a:r>
            <a:r>
              <a:rPr sz="3600" dirty="0" err="1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锂电池包产品规格书</a:t>
            </a:r>
            <a:endParaRPr sz="3600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4403D5EA-1E98-0ED9-DB7D-171EE7159EFC}"/>
              </a:ext>
            </a:extLst>
          </p:cNvPr>
          <p:cNvSpPr txBox="1"/>
          <p:nvPr/>
        </p:nvSpPr>
        <p:spPr>
          <a:xfrm>
            <a:off x="1444176" y="2090564"/>
            <a:ext cx="63927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LiFePO4 Battery Pack Product Specification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C912228-4C65-07B3-857B-ABDD5F58B4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9407" y="5674087"/>
            <a:ext cx="1865185" cy="850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3B57F1A3-B302-C2AC-80A4-00512AAEAA16}"/>
              </a:ext>
            </a:extLst>
          </p:cNvPr>
          <p:cNvSpPr txBox="1"/>
          <p:nvPr/>
        </p:nvSpPr>
        <p:spPr>
          <a:xfrm>
            <a:off x="850464" y="3454132"/>
            <a:ext cx="37215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产品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名称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 / Name: 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磷酸铁锂电池包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72E05113-9DAE-18A4-B3E0-1156323A464A}"/>
              </a:ext>
            </a:extLst>
          </p:cNvPr>
          <p:cNvSpPr txBox="1"/>
          <p:nvPr/>
        </p:nvSpPr>
        <p:spPr>
          <a:xfrm>
            <a:off x="4806810" y="4142235"/>
            <a:ext cx="39585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额定容量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 /Rated Capacity: 54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Ah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BF33371D-C794-0479-B8B5-DA8AEC642C81}"/>
              </a:ext>
            </a:extLst>
          </p:cNvPr>
          <p:cNvSpPr txBox="1"/>
          <p:nvPr/>
        </p:nvSpPr>
        <p:spPr>
          <a:xfrm>
            <a:off x="850464" y="4144681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额定电压 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/ 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Rated Voltage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：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76.8V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8659A408-94CD-5662-55B0-1EACC1E06A08}"/>
              </a:ext>
            </a:extLst>
          </p:cNvPr>
          <p:cNvSpPr txBox="1"/>
          <p:nvPr/>
        </p:nvSpPr>
        <p:spPr>
          <a:xfrm>
            <a:off x="4806810" y="3454132"/>
            <a:ext cx="37037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产品型号 / Model: BF7654-EM</a:t>
            </a:r>
          </a:p>
        </p:txBody>
      </p:sp>
      <p:sp>
        <p:nvSpPr>
          <p:cNvPr id="12" name="矩形: 圆角 11">
            <a:extLst>
              <a:ext uri="{FF2B5EF4-FFF2-40B4-BE49-F238E27FC236}">
                <a16:creationId xmlns:a16="http://schemas.microsoft.com/office/drawing/2014/main" id="{16C89E6C-65F3-7131-C649-68E6E3646BCC}"/>
              </a:ext>
            </a:extLst>
          </p:cNvPr>
          <p:cNvSpPr/>
          <p:nvPr/>
        </p:nvSpPr>
        <p:spPr>
          <a:xfrm>
            <a:off x="526480" y="1043709"/>
            <a:ext cx="8174181" cy="4008582"/>
          </a:xfrm>
          <a:prstGeom prst="round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1000">
              <a:schemeClr val="accent2">
                <a:lumMod val="40000"/>
                <a:lumOff val="60000"/>
              </a:schemeClr>
            </a:gs>
            <a:gs pos="64000">
              <a:schemeClr val="accent2">
                <a:lumMod val="95000"/>
                <a:lumOff val="5000"/>
              </a:schemeClr>
            </a:gs>
            <a:gs pos="86000">
              <a:schemeClr val="accent2">
                <a:lumMod val="6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1A25670-A9E9-CB0B-06E3-6EB992F9C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chemeClr val="bg1"/>
                </a:solidFill>
              </a:rPr>
              <a:t>概述 </a:t>
            </a:r>
            <a:r>
              <a:rPr lang="en-US" altLang="zh-CN" dirty="0">
                <a:solidFill>
                  <a:schemeClr val="bg1"/>
                </a:solidFill>
              </a:rPr>
              <a:t>/ </a:t>
            </a:r>
            <a:r>
              <a:rPr lang="en-US" dirty="0">
                <a:solidFill>
                  <a:schemeClr val="bg1"/>
                </a:solidFill>
              </a:rPr>
              <a:t>Overview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678C8EE-317E-B82D-BF09-A50327C500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75998" y="839088"/>
            <a:ext cx="3566160" cy="991871"/>
          </a:xfrm>
        </p:spPr>
        <p:txBody>
          <a:bodyPr>
            <a:normAutofit fontScale="92500"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76.8V54Ah</a:t>
            </a:r>
            <a:r>
              <a:rPr lang="zh-CN" altLang="en-US" b="1" dirty="0">
                <a:solidFill>
                  <a:schemeClr val="bg1"/>
                </a:solidFill>
              </a:rPr>
              <a:t>磷酸铁锂电池包 </a:t>
            </a:r>
            <a:endParaRPr lang="en-US" altLang="zh-CN" b="1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76.8V54Ah LiFePO4 Battery Pack 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7C5F858F-33A7-8D77-5530-1B53B1F5DF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446" y="2521527"/>
            <a:ext cx="2129259" cy="21292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2BF18ACB-58A0-3155-1495-6D7F34BF3BEE}"/>
              </a:ext>
            </a:extLst>
          </p:cNvPr>
          <p:cNvSpPr txBox="1"/>
          <p:nvPr/>
        </p:nvSpPr>
        <p:spPr>
          <a:xfrm>
            <a:off x="2567247" y="2384608"/>
            <a:ext cx="6101634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🛡️ </a:t>
            </a:r>
            <a:r>
              <a:rPr lang="zh-CN" altLang="en-US" sz="1600" dirty="0"/>
              <a:t>极致安全 </a:t>
            </a:r>
            <a:r>
              <a:rPr lang="en-US" altLang="zh-CN" sz="1600" dirty="0"/>
              <a:t>/ </a:t>
            </a:r>
            <a:r>
              <a:rPr lang="en-US" sz="1600" dirty="0"/>
              <a:t>Ultimate Safety </a:t>
            </a:r>
          </a:p>
          <a:p>
            <a:r>
              <a:rPr lang="zh-CN" altLang="en-US" sz="1600" dirty="0"/>
              <a:t>磷酸铁锂技术，大厂</a:t>
            </a:r>
            <a:r>
              <a:rPr lang="en-US" altLang="zh-CN" sz="1600" dirty="0"/>
              <a:t>A</a:t>
            </a:r>
            <a:r>
              <a:rPr lang="zh-CN" altLang="en-US" sz="1600" dirty="0"/>
              <a:t>级电芯，整体灌胶，稳定可靠，安全无忧 </a:t>
            </a:r>
            <a:endParaRPr lang="en-US" altLang="zh-CN" sz="1600" dirty="0"/>
          </a:p>
          <a:p>
            <a:r>
              <a:rPr lang="en-US" sz="1600" dirty="0"/>
              <a:t>LiFePO4 technology, Pottin</a:t>
            </a:r>
            <a:r>
              <a:rPr lang="en-US" altLang="zh-CN" sz="1600" dirty="0"/>
              <a:t>g,</a:t>
            </a:r>
            <a:r>
              <a:rPr lang="zh-CN" altLang="en-US" sz="1600" dirty="0"/>
              <a:t> </a:t>
            </a:r>
            <a:r>
              <a:rPr lang="en-US" sz="1600" dirty="0"/>
              <a:t>stable and reliable, worry-free safety</a:t>
            </a:r>
          </a:p>
          <a:p>
            <a:endParaRPr lang="en-US" sz="1600" dirty="0"/>
          </a:p>
          <a:p>
            <a:r>
              <a:rPr lang="en-US" sz="1600" dirty="0"/>
              <a:t>🧠 </a:t>
            </a:r>
            <a:r>
              <a:rPr lang="zh-CN" altLang="en-US" sz="1600" dirty="0"/>
              <a:t>智能掌控 </a:t>
            </a:r>
            <a:r>
              <a:rPr lang="en-US" altLang="zh-CN" sz="1600" dirty="0"/>
              <a:t>/ </a:t>
            </a:r>
            <a:r>
              <a:rPr lang="en-US" sz="1600" dirty="0"/>
              <a:t>Intelligent Control </a:t>
            </a:r>
          </a:p>
          <a:p>
            <a:r>
              <a:rPr lang="zh-CN" altLang="en-US" sz="1600" dirty="0"/>
              <a:t>银杏</a:t>
            </a:r>
            <a:r>
              <a:rPr lang="en-US" sz="1600" dirty="0"/>
              <a:t>BMS</a:t>
            </a:r>
            <a:r>
              <a:rPr lang="zh-CN" altLang="en-US" sz="1600" dirty="0"/>
              <a:t>系统，强大性能监控与优化 </a:t>
            </a:r>
            <a:endParaRPr lang="en-US" altLang="zh-CN" sz="1600" dirty="0"/>
          </a:p>
          <a:p>
            <a:r>
              <a:rPr lang="en-US" sz="1600" dirty="0"/>
              <a:t>Ginkgo BMS, powerful performance monitoring and optimization</a:t>
            </a:r>
          </a:p>
          <a:p>
            <a:endParaRPr lang="en-US" sz="1600" dirty="0"/>
          </a:p>
          <a:p>
            <a:r>
              <a:rPr lang="en-US" sz="1600" dirty="0"/>
              <a:t>🚀 </a:t>
            </a:r>
            <a:r>
              <a:rPr lang="zh-CN" altLang="en-US" sz="1600" dirty="0"/>
              <a:t>持久动力 </a:t>
            </a:r>
            <a:r>
              <a:rPr lang="en-US" altLang="zh-CN" sz="1600" dirty="0"/>
              <a:t>/ </a:t>
            </a:r>
            <a:r>
              <a:rPr lang="en-US" sz="1600" dirty="0"/>
              <a:t>Enduring Power </a:t>
            </a:r>
          </a:p>
          <a:p>
            <a:r>
              <a:rPr lang="zh-CN" altLang="en-US" sz="1600" dirty="0"/>
              <a:t>长期陪伴您的每次旅程 </a:t>
            </a:r>
            <a:endParaRPr lang="en-US" altLang="zh-CN" sz="1600" dirty="0"/>
          </a:p>
          <a:p>
            <a:r>
              <a:rPr lang="en-US" sz="1600" dirty="0"/>
              <a:t>accompanying your journeys for years to come</a:t>
            </a:r>
          </a:p>
        </p:txBody>
      </p:sp>
    </p:spTree>
    <p:extLst>
      <p:ext uri="{BB962C8B-B14F-4D97-AF65-F5344CB8AC3E}">
        <p14:creationId xmlns:p14="http://schemas.microsoft.com/office/powerpoint/2010/main" val="4152876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196BDE-2B7F-4228-E4A2-31357353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585216"/>
            <a:ext cx="7987977" cy="1499616"/>
          </a:xfrm>
        </p:spPr>
        <p:txBody>
          <a:bodyPr/>
          <a:lstStyle/>
          <a:p>
            <a:r>
              <a:rPr lang="zh-CN" altLang="en-US" dirty="0"/>
              <a:t>技术规格 </a:t>
            </a:r>
            <a:r>
              <a:rPr lang="en-US" altLang="zh-CN" dirty="0"/>
              <a:t>/ </a:t>
            </a:r>
            <a:r>
              <a:rPr lang="en-US" dirty="0"/>
              <a:t>Technical Specifications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6057312F-B7BE-088A-E19B-D7AE2F583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9651278"/>
              </p:ext>
            </p:extLst>
          </p:nvPr>
        </p:nvGraphicFramePr>
        <p:xfrm>
          <a:off x="387929" y="1884218"/>
          <a:ext cx="8571345" cy="43258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544">
                  <a:extLst>
                    <a:ext uri="{9D8B030D-6E8A-4147-A177-3AD203B41FA5}">
                      <a16:colId xmlns:a16="http://schemas.microsoft.com/office/drawing/2014/main" val="40785806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052419357"/>
                    </a:ext>
                  </a:extLst>
                </a:gridCol>
                <a:gridCol w="2013527">
                  <a:extLst>
                    <a:ext uri="{9D8B030D-6E8A-4147-A177-3AD203B41FA5}">
                      <a16:colId xmlns:a16="http://schemas.microsoft.com/office/drawing/2014/main" val="2515495121"/>
                    </a:ext>
                  </a:extLst>
                </a:gridCol>
                <a:gridCol w="2022764">
                  <a:extLst>
                    <a:ext uri="{9D8B030D-6E8A-4147-A177-3AD203B41FA5}">
                      <a16:colId xmlns:a16="http://schemas.microsoft.com/office/drawing/2014/main" val="1670931686"/>
                    </a:ext>
                  </a:extLst>
                </a:gridCol>
                <a:gridCol w="3278910">
                  <a:extLst>
                    <a:ext uri="{9D8B030D-6E8A-4147-A177-3AD203B41FA5}">
                      <a16:colId xmlns:a16="http://schemas.microsoft.com/office/drawing/2014/main" val="3800323325"/>
                    </a:ext>
                  </a:extLst>
                </a:gridCol>
              </a:tblGrid>
              <a:tr h="466971">
                <a:tc rowSpan="9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电池组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/Pack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序号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/No.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项目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/Item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参数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/Parameter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备注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/Remark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9808558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组合方式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Combination method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24S1P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IFP29148112-54Ah 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铁锂电芯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(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国轩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728743"/>
                  </a:ext>
                </a:extLst>
              </a:tr>
              <a:tr h="590058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额定容量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Rated Capacity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标称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/Typical   54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标准充电后标准放电（针对电池组）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Standard discharge after Standard charge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436141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额定电压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Rated Voltage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76.8V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96923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放电截止电压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Discharge Cut-off Voltage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60V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2.5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V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或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2.3V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(≥10℃，2.5V；&lt;10℃,2.3V 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9356857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充电截止电压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Charge Cut-off Voltage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87.6V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3.65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V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Cell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06677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建议充电电流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Standard charge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5.4~13.5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0.1C~0.25C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279236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峰值电流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Peak Current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120A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5881799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最大（持续）充电电流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Maximum Charge Current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27A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0.5C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34282048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4890B422-1578-9B3E-A228-E7AC87C171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4896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196BDE-2B7F-4228-E4A2-31357353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585216"/>
            <a:ext cx="7987977" cy="1499616"/>
          </a:xfrm>
        </p:spPr>
        <p:txBody>
          <a:bodyPr/>
          <a:lstStyle/>
          <a:p>
            <a:r>
              <a:rPr lang="zh-CN" altLang="en-US" dirty="0"/>
              <a:t>技术规格 </a:t>
            </a:r>
            <a:r>
              <a:rPr lang="en-US" altLang="zh-CN" dirty="0"/>
              <a:t>/ </a:t>
            </a:r>
            <a:r>
              <a:rPr lang="en-US" dirty="0"/>
              <a:t>Technical Specifications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6057312F-B7BE-088A-E19B-D7AE2F583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9566377"/>
              </p:ext>
            </p:extLst>
          </p:nvPr>
        </p:nvGraphicFramePr>
        <p:xfrm>
          <a:off x="387929" y="1884218"/>
          <a:ext cx="8571345" cy="47220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544">
                  <a:extLst>
                    <a:ext uri="{9D8B030D-6E8A-4147-A177-3AD203B41FA5}">
                      <a16:colId xmlns:a16="http://schemas.microsoft.com/office/drawing/2014/main" val="4078580605"/>
                    </a:ext>
                  </a:extLst>
                </a:gridCol>
                <a:gridCol w="498763">
                  <a:extLst>
                    <a:ext uri="{9D8B030D-6E8A-4147-A177-3AD203B41FA5}">
                      <a16:colId xmlns:a16="http://schemas.microsoft.com/office/drawing/2014/main" val="1052419357"/>
                    </a:ext>
                  </a:extLst>
                </a:gridCol>
                <a:gridCol w="2299855">
                  <a:extLst>
                    <a:ext uri="{9D8B030D-6E8A-4147-A177-3AD203B41FA5}">
                      <a16:colId xmlns:a16="http://schemas.microsoft.com/office/drawing/2014/main" val="2515495121"/>
                    </a:ext>
                  </a:extLst>
                </a:gridCol>
                <a:gridCol w="2346036">
                  <a:extLst>
                    <a:ext uri="{9D8B030D-6E8A-4147-A177-3AD203B41FA5}">
                      <a16:colId xmlns:a16="http://schemas.microsoft.com/office/drawing/2014/main" val="1670931686"/>
                    </a:ext>
                  </a:extLst>
                </a:gridCol>
                <a:gridCol w="2780147">
                  <a:extLst>
                    <a:ext uri="{9D8B030D-6E8A-4147-A177-3AD203B41FA5}">
                      <a16:colId xmlns:a16="http://schemas.microsoft.com/office/drawing/2014/main" val="3800323325"/>
                    </a:ext>
                  </a:extLst>
                </a:gridCol>
              </a:tblGrid>
              <a:tr h="466971">
                <a:tc rowSpan="9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电池组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/Pack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序号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/No.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项目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/Item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参数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/Parameter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备注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/Remark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9808558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最大（持续）放电电流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Maximum Discharge Current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54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1C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728743"/>
                  </a:ext>
                </a:extLst>
              </a:tr>
              <a:tr h="460749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工作温度范围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Operation Temperature Range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充电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Charge  -20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~55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Discharge -30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~60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单体电芯储存湿度范围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＜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75% R.H.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Bare Cell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436141"/>
                  </a:ext>
                </a:extLst>
              </a:tr>
              <a:tr h="63969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内阻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Internal Impedance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&lt;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 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65mΩ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半电态下用交流法测量内阻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Internal resistance measured at AC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1KHZ after 50% charge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96923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电机功率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otor Power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≤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1700W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rgbClr val="FF0000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9356857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重量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Weight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35Kg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公差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±2kg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42796344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尺寸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Dimensions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整机尺寸：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260*170*456mm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箱体尺寸：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260*170*430mm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公差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±2mm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06677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循环寿命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Cycle life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1500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常温测试，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0.5C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充至满电，搁置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30min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，以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0.5C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放电至截止电压，搁置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30min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，循环至剩余容量不低于额定容量的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70%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279236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防护等级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Ingress Protection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IP67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5881799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98432456-95FD-5F2D-8812-2F9B0C6D1D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0794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13206426-9F25-4608-BF96-03C8937C3B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3800" y="2897861"/>
            <a:ext cx="1995571" cy="3005675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40959C09-DE0E-74FA-4F31-6F3DD4CF5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8246595" cy="1499616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solidFill>
                  <a:schemeClr val="tx1"/>
                </a:solidFill>
              </a:rPr>
              <a:t>外观结构</a:t>
            </a:r>
            <a:r>
              <a:rPr lang="en-US" altLang="zh-CN" sz="4000" dirty="0">
                <a:solidFill>
                  <a:schemeClr val="tx1"/>
                </a:solidFill>
              </a:rPr>
              <a:t>/</a:t>
            </a:r>
            <a:r>
              <a:rPr lang="en-US" sz="4000" dirty="0">
                <a:solidFill>
                  <a:schemeClr val="tx1"/>
                </a:solidFill>
              </a:rPr>
              <a:t> Case Structure of Battery Pack</a:t>
            </a:r>
          </a:p>
        </p:txBody>
      </p:sp>
      <p:cxnSp>
        <p:nvCxnSpPr>
          <p:cNvPr id="7" name="直接箭头连接符 6">
            <a:extLst>
              <a:ext uri="{FF2B5EF4-FFF2-40B4-BE49-F238E27FC236}">
                <a16:creationId xmlns:a16="http://schemas.microsoft.com/office/drawing/2014/main" id="{AC78B409-30BD-F0DE-5F4E-DC12D89A0BE0}"/>
              </a:ext>
            </a:extLst>
          </p:cNvPr>
          <p:cNvCxnSpPr>
            <a:cxnSpLocks/>
          </p:cNvCxnSpPr>
          <p:nvPr/>
        </p:nvCxnSpPr>
        <p:spPr>
          <a:xfrm>
            <a:off x="2070655" y="3083266"/>
            <a:ext cx="0" cy="2554274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>
            <a:extLst>
              <a:ext uri="{FF2B5EF4-FFF2-40B4-BE49-F238E27FC236}">
                <a16:creationId xmlns:a16="http://schemas.microsoft.com/office/drawing/2014/main" id="{CFCF5967-CD72-18E5-66EF-F408873BA8A6}"/>
              </a:ext>
            </a:extLst>
          </p:cNvPr>
          <p:cNvSpPr txBox="1"/>
          <p:nvPr/>
        </p:nvSpPr>
        <p:spPr>
          <a:xfrm rot="16200000">
            <a:off x="1389879" y="4106989"/>
            <a:ext cx="9922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456mm</a:t>
            </a:r>
          </a:p>
        </p:txBody>
      </p:sp>
      <p:cxnSp>
        <p:nvCxnSpPr>
          <p:cNvPr id="9" name="直接箭头连接符 8">
            <a:extLst>
              <a:ext uri="{FF2B5EF4-FFF2-40B4-BE49-F238E27FC236}">
                <a16:creationId xmlns:a16="http://schemas.microsoft.com/office/drawing/2014/main" id="{A8EE08E8-52DD-BCB8-54C6-41B8535D6266}"/>
              </a:ext>
            </a:extLst>
          </p:cNvPr>
          <p:cNvCxnSpPr>
            <a:cxnSpLocks/>
          </p:cNvCxnSpPr>
          <p:nvPr/>
        </p:nvCxnSpPr>
        <p:spPr>
          <a:xfrm flipV="1">
            <a:off x="2875591" y="5725159"/>
            <a:ext cx="1099389" cy="210105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>
            <a:extLst>
              <a:ext uri="{FF2B5EF4-FFF2-40B4-BE49-F238E27FC236}">
                <a16:creationId xmlns:a16="http://schemas.microsoft.com/office/drawing/2014/main" id="{3AF75711-C969-60DF-FE02-090396EF3C10}"/>
              </a:ext>
            </a:extLst>
          </p:cNvPr>
          <p:cNvSpPr txBox="1"/>
          <p:nvPr/>
        </p:nvSpPr>
        <p:spPr>
          <a:xfrm>
            <a:off x="1826785" y="5811836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170mm</a:t>
            </a:r>
          </a:p>
        </p:txBody>
      </p:sp>
      <p:cxnSp>
        <p:nvCxnSpPr>
          <p:cNvPr id="15" name="直接箭头连接符 14">
            <a:extLst>
              <a:ext uri="{FF2B5EF4-FFF2-40B4-BE49-F238E27FC236}">
                <a16:creationId xmlns:a16="http://schemas.microsoft.com/office/drawing/2014/main" id="{59FB5230-B238-659D-88B4-D8A280431DAA}"/>
              </a:ext>
            </a:extLst>
          </p:cNvPr>
          <p:cNvCxnSpPr>
            <a:cxnSpLocks/>
          </p:cNvCxnSpPr>
          <p:nvPr/>
        </p:nvCxnSpPr>
        <p:spPr>
          <a:xfrm>
            <a:off x="2123800" y="5729487"/>
            <a:ext cx="710084" cy="210334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本框 20">
            <a:extLst>
              <a:ext uri="{FF2B5EF4-FFF2-40B4-BE49-F238E27FC236}">
                <a16:creationId xmlns:a16="http://schemas.microsoft.com/office/drawing/2014/main" id="{4C061A6F-5274-F022-DB3F-52C27E9967B9}"/>
              </a:ext>
            </a:extLst>
          </p:cNvPr>
          <p:cNvSpPr txBox="1"/>
          <p:nvPr/>
        </p:nvSpPr>
        <p:spPr>
          <a:xfrm>
            <a:off x="3252051" y="5822691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260mm</a:t>
            </a:r>
          </a:p>
        </p:txBody>
      </p:sp>
      <p:pic>
        <p:nvPicPr>
          <p:cNvPr id="23" name="Picture 2">
            <a:extLst>
              <a:ext uri="{FF2B5EF4-FFF2-40B4-BE49-F238E27FC236}">
                <a16:creationId xmlns:a16="http://schemas.microsoft.com/office/drawing/2014/main" id="{C1F5FE13-5DC9-0E8D-87A0-16CADD238D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标注: 线形(带边框和强调线) 19">
            <a:extLst>
              <a:ext uri="{FF2B5EF4-FFF2-40B4-BE49-F238E27FC236}">
                <a16:creationId xmlns:a16="http://schemas.microsoft.com/office/drawing/2014/main" id="{B59E242F-DE7D-4269-84BA-06F68091A341}"/>
              </a:ext>
            </a:extLst>
          </p:cNvPr>
          <p:cNvSpPr/>
          <p:nvPr/>
        </p:nvSpPr>
        <p:spPr>
          <a:xfrm>
            <a:off x="4119371" y="2492383"/>
            <a:ext cx="2318532" cy="523385"/>
          </a:xfrm>
          <a:prstGeom prst="accentBorderCallout1">
            <a:avLst>
              <a:gd name="adj1" fmla="val 31136"/>
              <a:gd name="adj2" fmla="val -2737"/>
              <a:gd name="adj3" fmla="val 92477"/>
              <a:gd name="adj4" fmla="val -32765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dirty="0"/>
              <a:t>IF-SIM5-2-3422-DC</a:t>
            </a:r>
          </a:p>
          <a:p>
            <a:r>
              <a:rPr lang="en-US" altLang="zh-CN" dirty="0"/>
              <a:t>50A</a:t>
            </a:r>
            <a:r>
              <a:rPr lang="zh-CN" altLang="en-US" dirty="0"/>
              <a:t>接线座，</a:t>
            </a:r>
            <a:r>
              <a:rPr lang="en-US" altLang="zh-CN" dirty="0"/>
              <a:t>M5</a:t>
            </a:r>
            <a:r>
              <a:rPr lang="zh-CN" altLang="en-US" dirty="0"/>
              <a:t>螺丝</a:t>
            </a:r>
            <a:endParaRPr lang="en-US" altLang="zh-CN" dirty="0"/>
          </a:p>
        </p:txBody>
      </p:sp>
      <p:sp>
        <p:nvSpPr>
          <p:cNvPr id="22" name="标注: 线形(带边框和强调线) 21">
            <a:extLst>
              <a:ext uri="{FF2B5EF4-FFF2-40B4-BE49-F238E27FC236}">
                <a16:creationId xmlns:a16="http://schemas.microsoft.com/office/drawing/2014/main" id="{5A73E679-A4FC-49BD-85F4-FEF09064A7F5}"/>
              </a:ext>
            </a:extLst>
          </p:cNvPr>
          <p:cNvSpPr/>
          <p:nvPr/>
        </p:nvSpPr>
        <p:spPr>
          <a:xfrm>
            <a:off x="4119371" y="3223410"/>
            <a:ext cx="1872668" cy="384534"/>
          </a:xfrm>
          <a:prstGeom prst="accentBorderCallout1">
            <a:avLst>
              <a:gd name="adj1" fmla="val 51483"/>
              <a:gd name="adj2" fmla="val -3153"/>
              <a:gd name="adj3" fmla="val -14212"/>
              <a:gd name="adj4" fmla="val -27291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en-US" dirty="0"/>
              <a:t>蓝牙模块</a:t>
            </a:r>
            <a:r>
              <a:rPr lang="en-US" altLang="zh-CN" dirty="0"/>
              <a:t>(</a:t>
            </a:r>
            <a:r>
              <a:rPr lang="zh-CN" altLang="en-US" dirty="0"/>
              <a:t>内置</a:t>
            </a:r>
            <a:r>
              <a:rPr lang="en-US" altLang="zh-CN" dirty="0"/>
              <a:t>)</a:t>
            </a:r>
          </a:p>
        </p:txBody>
      </p:sp>
      <p:sp>
        <p:nvSpPr>
          <p:cNvPr id="16" name="标注: 线形(带边框和强调线) 15">
            <a:extLst>
              <a:ext uri="{FF2B5EF4-FFF2-40B4-BE49-F238E27FC236}">
                <a16:creationId xmlns:a16="http://schemas.microsoft.com/office/drawing/2014/main" id="{FF6752C4-7370-4D44-8CD3-A84A2FF2ED70}"/>
              </a:ext>
            </a:extLst>
          </p:cNvPr>
          <p:cNvSpPr/>
          <p:nvPr/>
        </p:nvSpPr>
        <p:spPr>
          <a:xfrm>
            <a:off x="4119371" y="3810563"/>
            <a:ext cx="4004432" cy="794200"/>
          </a:xfrm>
          <a:prstGeom prst="accentBorderCallout1">
            <a:avLst>
              <a:gd name="adj1" fmla="val 36258"/>
              <a:gd name="adj2" fmla="val -1643"/>
              <a:gd name="adj3" fmla="val -58548"/>
              <a:gd name="adj4" fmla="val -32915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dirty="0"/>
              <a:t>4</a:t>
            </a:r>
            <a:r>
              <a:rPr lang="zh-CN" altLang="en-US" dirty="0"/>
              <a:t>芯</a:t>
            </a:r>
            <a:r>
              <a:rPr lang="en-US" altLang="zh-CN" dirty="0"/>
              <a:t>RS485</a:t>
            </a:r>
            <a:r>
              <a:rPr lang="zh-CN" altLang="en-US" dirty="0"/>
              <a:t>通讯防水航插</a:t>
            </a:r>
          </a:p>
          <a:p>
            <a:r>
              <a:rPr lang="zh-CN" altLang="en-US" dirty="0"/>
              <a:t>信号定义：</a:t>
            </a:r>
            <a:r>
              <a:rPr lang="en-US" altLang="zh-CN" dirty="0"/>
              <a:t>1</a:t>
            </a:r>
            <a:r>
              <a:rPr lang="zh-CN" altLang="en-US" dirty="0"/>
              <a:t>为</a:t>
            </a:r>
            <a:r>
              <a:rPr lang="en-US" altLang="zh-CN" dirty="0"/>
              <a:t>GND,2</a:t>
            </a:r>
            <a:r>
              <a:rPr lang="zh-CN" altLang="en-US" dirty="0"/>
              <a:t>为</a:t>
            </a:r>
            <a:r>
              <a:rPr lang="en-US" altLang="zh-CN" dirty="0"/>
              <a:t>VCC,3</a:t>
            </a:r>
            <a:r>
              <a:rPr lang="zh-CN" altLang="en-US" dirty="0"/>
              <a:t>为</a:t>
            </a:r>
            <a:r>
              <a:rPr lang="en-US" altLang="zh-CN" dirty="0"/>
              <a:t>A,4</a:t>
            </a:r>
            <a:r>
              <a:rPr lang="zh-CN" altLang="en-US" dirty="0"/>
              <a:t>为</a:t>
            </a:r>
            <a:r>
              <a:rPr lang="en-US" altLang="zh-CN" dirty="0"/>
              <a:t>B</a:t>
            </a:r>
          </a:p>
          <a:p>
            <a:r>
              <a:rPr lang="en-US" altLang="zh-CN" dirty="0"/>
              <a:t>485</a:t>
            </a:r>
            <a:r>
              <a:rPr lang="zh-CN" altLang="en-US" dirty="0"/>
              <a:t>通讯设置：</a:t>
            </a:r>
            <a:r>
              <a:rPr lang="en-US" altLang="zh-CN" dirty="0"/>
              <a:t>115200</a:t>
            </a:r>
            <a:r>
              <a:rPr lang="zh-CN" altLang="en-US" dirty="0"/>
              <a:t>，</a:t>
            </a:r>
            <a:r>
              <a:rPr lang="en-US" altLang="zh-CN" dirty="0"/>
              <a:t>ID</a:t>
            </a:r>
            <a:r>
              <a:rPr lang="zh-CN" altLang="en-US" dirty="0"/>
              <a:t>为</a:t>
            </a:r>
            <a:r>
              <a:rPr lang="en-US" altLang="zh-CN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5130204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67F65624-953C-4EF5-B48C-87D232C4F3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83266" y="2419046"/>
            <a:ext cx="2643012" cy="3600883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40959C09-DE0E-74FA-4F31-6F3DD4CF5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8246595" cy="1499616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solidFill>
                  <a:schemeClr val="tx1"/>
                </a:solidFill>
              </a:rPr>
              <a:t>外观结构</a:t>
            </a:r>
            <a:r>
              <a:rPr lang="en-US" altLang="zh-CN" sz="4000" dirty="0">
                <a:solidFill>
                  <a:schemeClr val="tx1"/>
                </a:solidFill>
              </a:rPr>
              <a:t>/</a:t>
            </a:r>
            <a:r>
              <a:rPr lang="en-US" sz="4000" dirty="0">
                <a:solidFill>
                  <a:schemeClr val="tx1"/>
                </a:solidFill>
              </a:rPr>
              <a:t> Case Structure of Battery Pack</a:t>
            </a:r>
          </a:p>
        </p:txBody>
      </p:sp>
      <p:pic>
        <p:nvPicPr>
          <p:cNvPr id="17" name="Picture 2">
            <a:extLst>
              <a:ext uri="{FF2B5EF4-FFF2-40B4-BE49-F238E27FC236}">
                <a16:creationId xmlns:a16="http://schemas.microsoft.com/office/drawing/2014/main" id="{92A64D5A-4D5F-72BD-99F0-7834E2108D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标注: 线形(带边框和强调线) 8">
            <a:extLst>
              <a:ext uri="{FF2B5EF4-FFF2-40B4-BE49-F238E27FC236}">
                <a16:creationId xmlns:a16="http://schemas.microsoft.com/office/drawing/2014/main" id="{B3378657-6D94-4716-ACD9-D7FD48ECB668}"/>
              </a:ext>
            </a:extLst>
          </p:cNvPr>
          <p:cNvSpPr/>
          <p:nvPr/>
        </p:nvSpPr>
        <p:spPr>
          <a:xfrm>
            <a:off x="5726278" y="2813437"/>
            <a:ext cx="1497672" cy="478709"/>
          </a:xfrm>
          <a:prstGeom prst="accentBorderCallout1">
            <a:avLst>
              <a:gd name="adj1" fmla="val 59795"/>
              <a:gd name="adj2" fmla="val -5314"/>
              <a:gd name="adj3" fmla="val 27637"/>
              <a:gd name="adj4" fmla="val -6424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dirty="0"/>
              <a:t>Ginkgo BMS</a:t>
            </a:r>
          </a:p>
        </p:txBody>
      </p:sp>
      <p:sp>
        <p:nvSpPr>
          <p:cNvPr id="10" name="标注: 线形(带边框和强调线) 9">
            <a:extLst>
              <a:ext uri="{FF2B5EF4-FFF2-40B4-BE49-F238E27FC236}">
                <a16:creationId xmlns:a16="http://schemas.microsoft.com/office/drawing/2014/main" id="{886C90C4-C50F-4BB6-8687-B3D6FC8DE550}"/>
              </a:ext>
            </a:extLst>
          </p:cNvPr>
          <p:cNvSpPr/>
          <p:nvPr/>
        </p:nvSpPr>
        <p:spPr>
          <a:xfrm>
            <a:off x="998310" y="4554212"/>
            <a:ext cx="1900916" cy="574475"/>
          </a:xfrm>
          <a:prstGeom prst="accentBorderCallout1">
            <a:avLst>
              <a:gd name="adj1" fmla="val 60057"/>
              <a:gd name="adj2" fmla="val 105127"/>
              <a:gd name="adj3" fmla="val -4292"/>
              <a:gd name="adj4" fmla="val 12657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激光焊接点 </a:t>
            </a:r>
            <a:endParaRPr lang="en-US" altLang="zh-CN" dirty="0"/>
          </a:p>
          <a:p>
            <a:pPr algn="ctr"/>
            <a:r>
              <a:rPr lang="en-US" altLang="zh-CN" dirty="0"/>
              <a:t>Laser welded spot</a:t>
            </a:r>
          </a:p>
        </p:txBody>
      </p:sp>
      <p:sp>
        <p:nvSpPr>
          <p:cNvPr id="12" name="标注: 线形(带边框和强调线) 11">
            <a:extLst>
              <a:ext uri="{FF2B5EF4-FFF2-40B4-BE49-F238E27FC236}">
                <a16:creationId xmlns:a16="http://schemas.microsoft.com/office/drawing/2014/main" id="{0D7B6CB6-D73B-436B-8DEF-3C4D8BF77A37}"/>
              </a:ext>
            </a:extLst>
          </p:cNvPr>
          <p:cNvSpPr/>
          <p:nvPr/>
        </p:nvSpPr>
        <p:spPr>
          <a:xfrm>
            <a:off x="5726278" y="3686537"/>
            <a:ext cx="1497672" cy="346504"/>
          </a:xfrm>
          <a:prstGeom prst="accentBorderCallout1">
            <a:avLst>
              <a:gd name="adj1" fmla="val 47769"/>
              <a:gd name="adj2" fmla="val -4841"/>
              <a:gd name="adj3" fmla="val 44482"/>
              <a:gd name="adj4" fmla="val -68029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dirty="0"/>
              <a:t>A</a:t>
            </a:r>
            <a:r>
              <a:rPr lang="zh-CN" altLang="en-US" dirty="0"/>
              <a:t>级电芯 </a:t>
            </a:r>
            <a:r>
              <a:rPr lang="en-US" altLang="zh-CN" dirty="0"/>
              <a:t>Cell</a:t>
            </a:r>
          </a:p>
        </p:txBody>
      </p:sp>
    </p:spTree>
    <p:extLst>
      <p:ext uri="{BB962C8B-B14F-4D97-AF65-F5344CB8AC3E}">
        <p14:creationId xmlns:p14="http://schemas.microsoft.com/office/powerpoint/2010/main" val="11070483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图片 12">
            <a:extLst>
              <a:ext uri="{FF2B5EF4-FFF2-40B4-BE49-F238E27FC236}">
                <a16:creationId xmlns:a16="http://schemas.microsoft.com/office/drawing/2014/main" id="{CA65B306-F018-4D56-9716-BE6706EFC7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9320" y="2937160"/>
            <a:ext cx="1471747" cy="2005133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11A10FA3-68DA-B2A0-9EE0-53FD4692D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安全特性 </a:t>
            </a:r>
            <a:r>
              <a:rPr lang="en-US" altLang="zh-CN" dirty="0"/>
              <a:t>/ </a:t>
            </a:r>
            <a:r>
              <a:rPr lang="en-US" dirty="0"/>
              <a:t>Safety Features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C05B6384-9631-2CAB-302F-54AF50FD3D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541854"/>
              </p:ext>
            </p:extLst>
          </p:nvPr>
        </p:nvGraphicFramePr>
        <p:xfrm>
          <a:off x="452581" y="2276209"/>
          <a:ext cx="4248726" cy="35098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726">
                  <a:extLst>
                    <a:ext uri="{9D8B030D-6E8A-4147-A177-3AD203B41FA5}">
                      <a16:colId xmlns:a16="http://schemas.microsoft.com/office/drawing/2014/main" val="787866139"/>
                    </a:ext>
                  </a:extLst>
                </a:gridCol>
              </a:tblGrid>
              <a:tr h="49242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2000" dirty="0"/>
                        <a:t>银杏</a:t>
                      </a:r>
                      <a:r>
                        <a:rPr lang="en-US" altLang="zh-CN" sz="2000" dirty="0"/>
                        <a:t>BMS</a:t>
                      </a:r>
                      <a:r>
                        <a:rPr lang="zh-CN" altLang="en-US" sz="2000" dirty="0"/>
                        <a:t>系统 </a:t>
                      </a:r>
                      <a:r>
                        <a:rPr lang="en-US" altLang="zh-CN" sz="2000" dirty="0"/>
                        <a:t>/ </a:t>
                      </a:r>
                      <a:r>
                        <a:rPr lang="en-US" sz="2000" dirty="0"/>
                        <a:t>Ginkgo BMS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35571171"/>
                  </a:ext>
                </a:extLst>
              </a:tr>
              <a:tr h="356220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过充电保护功能</a:t>
                      </a:r>
                      <a:r>
                        <a:rPr lang="en-US" altLang="zh-CN" sz="1400" dirty="0"/>
                        <a:t> /</a:t>
                      </a:r>
                      <a:r>
                        <a:rPr lang="zh-CN" altLang="en-US" sz="1400" dirty="0"/>
                        <a:t> </a:t>
                      </a:r>
                      <a:r>
                        <a:rPr lang="en-US" sz="1400" dirty="0"/>
                        <a:t>overcharge detection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27986429"/>
                  </a:ext>
                </a:extLst>
              </a:tr>
              <a:tr h="377174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过放电保护功能 </a:t>
                      </a:r>
                      <a:r>
                        <a:rPr lang="en-US" altLang="zh-CN" sz="1400" dirty="0"/>
                        <a:t>/ </a:t>
                      </a:r>
                      <a:r>
                        <a:rPr lang="en-US" sz="1400" dirty="0"/>
                        <a:t>over discharge detection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8732688"/>
                  </a:ext>
                </a:extLst>
              </a:tr>
              <a:tr h="41908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过电流保护功能 </a:t>
                      </a:r>
                      <a:r>
                        <a:rPr lang="en-US" altLang="zh-CN" sz="1400" dirty="0"/>
                        <a:t>/ over current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75712228"/>
                  </a:ext>
                </a:extLst>
              </a:tr>
              <a:tr h="398128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短路保护功能</a:t>
                      </a:r>
                      <a:r>
                        <a:rPr lang="en-US" altLang="zh-CN" sz="1400" dirty="0"/>
                        <a:t> / short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14310437"/>
                  </a:ext>
                </a:extLst>
              </a:tr>
              <a:tr h="40860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温度保护功能 </a:t>
                      </a:r>
                      <a:r>
                        <a:rPr lang="en-US" altLang="zh-CN" sz="1400" dirty="0"/>
                        <a:t>/ Temperature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05331216"/>
                  </a:ext>
                </a:extLst>
              </a:tr>
              <a:tr h="36669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均衡功能 </a:t>
                      </a:r>
                      <a:r>
                        <a:rPr lang="en-US" altLang="zh-CN" sz="1400" dirty="0"/>
                        <a:t>/ balance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16586902"/>
                  </a:ext>
                </a:extLst>
              </a:tr>
              <a:tr h="34574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通讯功能 </a:t>
                      </a:r>
                      <a:r>
                        <a:rPr lang="en-US" altLang="zh-CN" sz="1400" dirty="0"/>
                        <a:t>/ </a:t>
                      </a:r>
                      <a:r>
                        <a:rPr lang="en-US" sz="1400" dirty="0"/>
                        <a:t>communicate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77259485"/>
                  </a:ext>
                </a:extLst>
              </a:tr>
              <a:tr h="34574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告警功能 </a:t>
                      </a:r>
                      <a:r>
                        <a:rPr lang="en-US" altLang="zh-CN" sz="1400" dirty="0"/>
                        <a:t>/ Alarm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085928"/>
                  </a:ext>
                </a:extLst>
              </a:tr>
            </a:tbl>
          </a:graphicData>
        </a:graphic>
      </p:graphicFrame>
      <p:sp>
        <p:nvSpPr>
          <p:cNvPr id="8" name="标注: 线形(带边框和强调线) 7">
            <a:extLst>
              <a:ext uri="{FF2B5EF4-FFF2-40B4-BE49-F238E27FC236}">
                <a16:creationId xmlns:a16="http://schemas.microsoft.com/office/drawing/2014/main" id="{A8320807-C093-99EA-0ACC-A12216B1BE54}"/>
              </a:ext>
            </a:extLst>
          </p:cNvPr>
          <p:cNvSpPr/>
          <p:nvPr/>
        </p:nvSpPr>
        <p:spPr>
          <a:xfrm>
            <a:off x="6802582" y="2611094"/>
            <a:ext cx="1958109" cy="326067"/>
          </a:xfrm>
          <a:prstGeom prst="accentBorderCallout1">
            <a:avLst>
              <a:gd name="adj1" fmla="val 18750"/>
              <a:gd name="adj2" fmla="val -8333"/>
              <a:gd name="adj3" fmla="val 228575"/>
              <a:gd name="adj4" fmla="val -35032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AA97E68-3B1A-4D91-5208-1D7909E84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标注: 线形(带边框和强调线) 3">
            <a:extLst>
              <a:ext uri="{FF2B5EF4-FFF2-40B4-BE49-F238E27FC236}">
                <a16:creationId xmlns:a16="http://schemas.microsoft.com/office/drawing/2014/main" id="{D52CE1D5-B9BD-5FA0-B265-320D2C01BA10}"/>
              </a:ext>
            </a:extLst>
          </p:cNvPr>
          <p:cNvSpPr/>
          <p:nvPr/>
        </p:nvSpPr>
        <p:spPr>
          <a:xfrm>
            <a:off x="6802583" y="5110655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-158453"/>
              <a:gd name="adj4" fmla="val -3468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内部灌胶</a:t>
            </a:r>
            <a:endParaRPr lang="en-US" dirty="0"/>
          </a:p>
        </p:txBody>
      </p:sp>
      <p:sp>
        <p:nvSpPr>
          <p:cNvPr id="5" name="标注: 线形(带边框和强调线) 4">
            <a:extLst>
              <a:ext uri="{FF2B5EF4-FFF2-40B4-BE49-F238E27FC236}">
                <a16:creationId xmlns:a16="http://schemas.microsoft.com/office/drawing/2014/main" id="{1F2D2153-6F7A-FA07-62E3-AAD7521B3D2B}"/>
              </a:ext>
            </a:extLst>
          </p:cNvPr>
          <p:cNvSpPr/>
          <p:nvPr/>
        </p:nvSpPr>
        <p:spPr>
          <a:xfrm>
            <a:off x="6802584" y="4599483"/>
            <a:ext cx="1958109" cy="254697"/>
          </a:xfrm>
          <a:prstGeom prst="accentBorderCallout1">
            <a:avLst>
              <a:gd name="adj1" fmla="val 18750"/>
              <a:gd name="adj2" fmla="val -8333"/>
              <a:gd name="adj3" fmla="val -164131"/>
              <a:gd name="adj4" fmla="val -3408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钣金外壳</a:t>
            </a:r>
            <a:endParaRPr lang="en-US" dirty="0"/>
          </a:p>
        </p:txBody>
      </p:sp>
      <p:sp>
        <p:nvSpPr>
          <p:cNvPr id="6" name="标注: 线形(带边框和强调线) 5">
            <a:extLst>
              <a:ext uri="{FF2B5EF4-FFF2-40B4-BE49-F238E27FC236}">
                <a16:creationId xmlns:a16="http://schemas.microsoft.com/office/drawing/2014/main" id="{4A5A7FFA-10E2-F984-64EC-54EA30BB26E1}"/>
              </a:ext>
            </a:extLst>
          </p:cNvPr>
          <p:cNvSpPr/>
          <p:nvPr/>
        </p:nvSpPr>
        <p:spPr>
          <a:xfrm>
            <a:off x="6811820" y="4106773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-17306"/>
              <a:gd name="adj4" fmla="val -2939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方壳铁锂电芯</a:t>
            </a:r>
            <a:endParaRPr lang="en-US" dirty="0"/>
          </a:p>
        </p:txBody>
      </p:sp>
      <p:sp>
        <p:nvSpPr>
          <p:cNvPr id="10" name="标注: 线形(带边框和强调线) 9">
            <a:extLst>
              <a:ext uri="{FF2B5EF4-FFF2-40B4-BE49-F238E27FC236}">
                <a16:creationId xmlns:a16="http://schemas.microsoft.com/office/drawing/2014/main" id="{7436F897-87DF-F01D-47DC-52B04E117F36}"/>
              </a:ext>
            </a:extLst>
          </p:cNvPr>
          <p:cNvSpPr/>
          <p:nvPr/>
        </p:nvSpPr>
        <p:spPr>
          <a:xfrm>
            <a:off x="6811820" y="3164744"/>
            <a:ext cx="1958109" cy="326067"/>
          </a:xfrm>
          <a:prstGeom prst="accentBorderCallout1">
            <a:avLst>
              <a:gd name="adj1" fmla="val 18750"/>
              <a:gd name="adj2" fmla="val -8333"/>
              <a:gd name="adj3" fmla="val 83555"/>
              <a:gd name="adj4" fmla="val -3301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蓝牙防盗</a:t>
            </a:r>
            <a:endParaRPr lang="en-US" dirty="0"/>
          </a:p>
        </p:txBody>
      </p:sp>
      <p:sp>
        <p:nvSpPr>
          <p:cNvPr id="11" name="标注: 线形(带边框和强调线) 10">
            <a:extLst>
              <a:ext uri="{FF2B5EF4-FFF2-40B4-BE49-F238E27FC236}">
                <a16:creationId xmlns:a16="http://schemas.microsoft.com/office/drawing/2014/main" id="{3D0B9229-1DA7-44AF-B583-0D01428A8CCF}"/>
              </a:ext>
            </a:extLst>
          </p:cNvPr>
          <p:cNvSpPr/>
          <p:nvPr/>
        </p:nvSpPr>
        <p:spPr>
          <a:xfrm>
            <a:off x="6811820" y="3643796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-2299"/>
              <a:gd name="adj4" fmla="val -30443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电池护照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96253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图片 10">
            <a:extLst>
              <a:ext uri="{FF2B5EF4-FFF2-40B4-BE49-F238E27FC236}">
                <a16:creationId xmlns:a16="http://schemas.microsoft.com/office/drawing/2014/main" id="{22E14576-E33C-4987-86CE-DCBB543B2A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7128" y="4440319"/>
            <a:ext cx="1471747" cy="2005133"/>
          </a:xfrm>
          <a:prstGeom prst="rect">
            <a:avLst/>
          </a:prstGeom>
        </p:spPr>
      </p:pic>
      <p:pic>
        <p:nvPicPr>
          <p:cNvPr id="3" name="图片 2">
            <a:extLst>
              <a:ext uri="{FF2B5EF4-FFF2-40B4-BE49-F238E27FC236}">
                <a16:creationId xmlns:a16="http://schemas.microsoft.com/office/drawing/2014/main" id="{07B71DA6-47DF-4AD8-8674-B2F8D5BFB1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59167" y="2013240"/>
            <a:ext cx="5962650" cy="3676650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11A10FA3-68DA-B2A0-9EE0-53FD4692D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安全特性 </a:t>
            </a:r>
            <a:r>
              <a:rPr lang="en-US" altLang="zh-CN" dirty="0"/>
              <a:t>/ </a:t>
            </a:r>
            <a:r>
              <a:rPr lang="en-US" dirty="0"/>
              <a:t>Safety Features</a:t>
            </a:r>
          </a:p>
        </p:txBody>
      </p:sp>
      <p:sp>
        <p:nvSpPr>
          <p:cNvPr id="8" name="标注: 线形(带边框和强调线) 7">
            <a:extLst>
              <a:ext uri="{FF2B5EF4-FFF2-40B4-BE49-F238E27FC236}">
                <a16:creationId xmlns:a16="http://schemas.microsoft.com/office/drawing/2014/main" id="{A8320807-C093-99EA-0ACC-A12216B1BE54}"/>
              </a:ext>
            </a:extLst>
          </p:cNvPr>
          <p:cNvSpPr/>
          <p:nvPr/>
        </p:nvSpPr>
        <p:spPr>
          <a:xfrm>
            <a:off x="2959167" y="5834592"/>
            <a:ext cx="1958109" cy="360218"/>
          </a:xfrm>
          <a:prstGeom prst="accentBorderCallout1">
            <a:avLst>
              <a:gd name="adj1" fmla="val 62806"/>
              <a:gd name="adj2" fmla="val -2930"/>
              <a:gd name="adj3" fmla="val -300787"/>
              <a:gd name="adj4" fmla="val -63633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AA97E68-3B1A-4D91-5208-1D7909E84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直接箭头连接符 5">
            <a:extLst>
              <a:ext uri="{FF2B5EF4-FFF2-40B4-BE49-F238E27FC236}">
                <a16:creationId xmlns:a16="http://schemas.microsoft.com/office/drawing/2014/main" id="{39FFE6C1-8C25-951C-22A5-2B8AB40C544C}"/>
              </a:ext>
            </a:extLst>
          </p:cNvPr>
          <p:cNvCxnSpPr>
            <a:cxnSpLocks/>
          </p:cNvCxnSpPr>
          <p:nvPr/>
        </p:nvCxnSpPr>
        <p:spPr>
          <a:xfrm flipV="1">
            <a:off x="1723002" y="4016092"/>
            <a:ext cx="1161506" cy="711174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标注: 线形(带边框和强调线) 11">
            <a:extLst>
              <a:ext uri="{FF2B5EF4-FFF2-40B4-BE49-F238E27FC236}">
                <a16:creationId xmlns:a16="http://schemas.microsoft.com/office/drawing/2014/main" id="{E57FD092-FDFA-DFF5-E1BE-CFBC6B7E955B}"/>
              </a:ext>
            </a:extLst>
          </p:cNvPr>
          <p:cNvSpPr/>
          <p:nvPr/>
        </p:nvSpPr>
        <p:spPr>
          <a:xfrm flipH="1">
            <a:off x="373712" y="2032381"/>
            <a:ext cx="2306527" cy="765782"/>
          </a:xfrm>
          <a:prstGeom prst="accentBorderCallout1">
            <a:avLst>
              <a:gd name="adj1" fmla="val 21710"/>
              <a:gd name="adj2" fmla="val -4401"/>
              <a:gd name="adj3" fmla="val 21777"/>
              <a:gd name="adj4" fmla="val -106075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zh-CN" altLang="en-US" sz="1600" dirty="0"/>
              <a:t>高速</a:t>
            </a:r>
            <a:r>
              <a:rPr lang="en-US" altLang="zh-CN" sz="1600" dirty="0"/>
              <a:t>MOS</a:t>
            </a:r>
            <a:r>
              <a:rPr lang="zh-CN" altLang="en-US" sz="1600" dirty="0"/>
              <a:t>开关设计，提供过压、过流、短路、过温保护。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8016964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积分">
  <a:themeElements>
    <a:clrScheme name="积分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积分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积分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14428</TotalTime>
  <Words>601</Words>
  <Application>Microsoft Office PowerPoint</Application>
  <PresentationFormat>全屏显示(4:3)</PresentationFormat>
  <Paragraphs>152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4" baseType="lpstr">
      <vt:lpstr>Microsoft YaHei Light</vt:lpstr>
      <vt:lpstr>Tw Cen MT</vt:lpstr>
      <vt:lpstr>Tw Cen MT Condensed</vt:lpstr>
      <vt:lpstr>华文仿宋</vt:lpstr>
      <vt:lpstr>Wingdings 3</vt:lpstr>
      <vt:lpstr>积分</vt:lpstr>
      <vt:lpstr>PowerPoint 演示文稿</vt:lpstr>
      <vt:lpstr>概述 / Overview</vt:lpstr>
      <vt:lpstr>技术规格 / Technical Specifications</vt:lpstr>
      <vt:lpstr>技术规格 / Technical Specifications</vt:lpstr>
      <vt:lpstr>外观结构/ Case Structure of Battery Pack</vt:lpstr>
      <vt:lpstr>外观结构/ Case Structure of Battery Pack</vt:lpstr>
      <vt:lpstr>安全特性 / Safety Features</vt:lpstr>
      <vt:lpstr>安全特性 / Safety Features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subject/>
  <dc:creator>Di Hu</dc:creator>
  <cp:keywords/>
  <dc:description>generated using python-pptx</dc:description>
  <cp:lastModifiedBy>黄柳</cp:lastModifiedBy>
  <cp:revision>152</cp:revision>
  <dcterms:created xsi:type="dcterms:W3CDTF">2013-01-27T09:14:16Z</dcterms:created>
  <dcterms:modified xsi:type="dcterms:W3CDTF">2026-01-15T02:24:00Z</dcterms:modified>
  <cp:category/>
</cp:coreProperties>
</file>