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48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54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64V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BF6454-BB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64V54Ah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64V54Ah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2660638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IFP29148112-54Ah 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铁锂电芯（国轩高科）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54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64V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73V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5.4~13.5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</a:t>
                      </a:r>
                      <a:r>
                        <a:rPr lang="en-US" altLang="zh-CN" sz="120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117142"/>
              </p:ext>
            </p:extLst>
          </p:nvPr>
        </p:nvGraphicFramePr>
        <p:xfrm>
          <a:off x="387929" y="1884218"/>
          <a:ext cx="8571345" cy="471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27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54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-10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31Kg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260*170*375mm(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带提手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260*170*360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B9EB0322-3D58-4EE6-8686-6423F08841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360" y="2175833"/>
            <a:ext cx="6907121" cy="4066209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sp>
        <p:nvSpPr>
          <p:cNvPr id="3" name="标注: 线形(带边框和强调线) 2">
            <a:extLst>
              <a:ext uri="{FF2B5EF4-FFF2-40B4-BE49-F238E27FC236}">
                <a16:creationId xmlns:a16="http://schemas.microsoft.com/office/drawing/2014/main" id="{F782724C-48F7-F160-9B4D-87F872D3D03F}"/>
              </a:ext>
            </a:extLst>
          </p:cNvPr>
          <p:cNvSpPr/>
          <p:nvPr/>
        </p:nvSpPr>
        <p:spPr>
          <a:xfrm>
            <a:off x="6222886" y="2104887"/>
            <a:ext cx="2724631" cy="478709"/>
          </a:xfrm>
          <a:prstGeom prst="accentBorderCallout1">
            <a:avLst>
              <a:gd name="adj1" fmla="val 45587"/>
              <a:gd name="adj2" fmla="val -2607"/>
              <a:gd name="adj3" fmla="val 76573"/>
              <a:gd name="adj4" fmla="val -209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通用品字插座充放电接口</a:t>
            </a:r>
            <a:endParaRPr lang="en-US" altLang="zh-CN" dirty="0"/>
          </a:p>
        </p:txBody>
      </p:sp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05BD8970-30CE-76FB-8F17-C626A81F5EBF}"/>
              </a:ext>
            </a:extLst>
          </p:cNvPr>
          <p:cNvSpPr/>
          <p:nvPr/>
        </p:nvSpPr>
        <p:spPr>
          <a:xfrm flipH="1">
            <a:off x="539046" y="2780394"/>
            <a:ext cx="2509778" cy="892319"/>
          </a:xfrm>
          <a:prstGeom prst="accentBorderCallout1">
            <a:avLst>
              <a:gd name="adj1" fmla="val 25065"/>
              <a:gd name="adj2" fmla="val -4118"/>
              <a:gd name="adj3" fmla="val -5900"/>
              <a:gd name="adj4" fmla="val -4949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液晶显示屏（电量、电压、电流等即时显示）</a:t>
            </a:r>
            <a:endParaRPr lang="en-US" altLang="zh-CN" dirty="0"/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6060724" y="2599617"/>
            <a:ext cx="0" cy="3399399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>
            <a:off x="6104720" y="3983514"/>
            <a:ext cx="1737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375mm</a:t>
            </a:r>
            <a:r>
              <a:rPr lang="en-US" altLang="zh-CN" dirty="0">
                <a:ea typeface="Microsoft YaHei Light" panose="020B0502040204020203" pitchFamily="34" charset="-122"/>
              </a:rPr>
              <a:t>(</a:t>
            </a:r>
            <a:r>
              <a:rPr lang="zh-CN" altLang="en-US" dirty="0">
                <a:ea typeface="Microsoft YaHei Light" panose="020B0502040204020203" pitchFamily="34" charset="-122"/>
              </a:rPr>
              <a:t>带提手</a:t>
            </a:r>
            <a:r>
              <a:rPr lang="en-US" altLang="zh-CN" dirty="0">
                <a:ea typeface="Microsoft YaHei Light" panose="020B0502040204020203" pitchFamily="34" charset="-122"/>
              </a:rPr>
              <a:t>)</a:t>
            </a:r>
          </a:p>
          <a:p>
            <a:endParaRPr lang="en-US" dirty="0"/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4612198" y="6036288"/>
            <a:ext cx="1388080" cy="169673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5200305" y="6120529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3245296" y="5866617"/>
            <a:ext cx="1262460" cy="339343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3121693" y="5999016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260mm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F4E7201F-4132-7E49-D322-57816A6B3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213" y="2260985"/>
            <a:ext cx="7352145" cy="3894886"/>
          </a:xfrm>
          <a:prstGeom prst="rect">
            <a:avLst/>
          </a:prstGeom>
        </p:spPr>
      </p:pic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9138F57E-0409-D697-CF0C-8EF7A15468F9}"/>
              </a:ext>
            </a:extLst>
          </p:cNvPr>
          <p:cNvSpPr/>
          <p:nvPr/>
        </p:nvSpPr>
        <p:spPr>
          <a:xfrm flipH="1">
            <a:off x="952818" y="2350668"/>
            <a:ext cx="2165928" cy="526487"/>
          </a:xfrm>
          <a:prstGeom prst="accentBorderCallout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8162DD97-9B4A-382F-1546-F9F2432B801D}"/>
              </a:ext>
            </a:extLst>
          </p:cNvPr>
          <p:cNvSpPr/>
          <p:nvPr/>
        </p:nvSpPr>
        <p:spPr>
          <a:xfrm>
            <a:off x="6317667" y="3068782"/>
            <a:ext cx="2225964" cy="360218"/>
          </a:xfrm>
          <a:prstGeom prst="accentBorderCallout1">
            <a:avLst>
              <a:gd name="adj1" fmla="val 18750"/>
              <a:gd name="adj2" fmla="val -8333"/>
              <a:gd name="adj3" fmla="val 112500"/>
              <a:gd name="adj4" fmla="val -6820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  <a:endParaRPr lang="en-US" dirty="0"/>
          </a:p>
        </p:txBody>
      </p:sp>
      <p:sp>
        <p:nvSpPr>
          <p:cNvPr id="16" name="标注: 线形(带边框和强调线) 15">
            <a:extLst>
              <a:ext uri="{FF2B5EF4-FFF2-40B4-BE49-F238E27FC236}">
                <a16:creationId xmlns:a16="http://schemas.microsoft.com/office/drawing/2014/main" id="{536EF07A-3AFC-6DBC-AE5B-C1FDD1C6EC80}"/>
              </a:ext>
            </a:extLst>
          </p:cNvPr>
          <p:cNvSpPr/>
          <p:nvPr/>
        </p:nvSpPr>
        <p:spPr>
          <a:xfrm flipH="1">
            <a:off x="952817" y="4516582"/>
            <a:ext cx="2253673" cy="526487"/>
          </a:xfrm>
          <a:prstGeom prst="accentBorderCallout1">
            <a:avLst>
              <a:gd name="adj1" fmla="val 18750"/>
              <a:gd name="adj2" fmla="val -8333"/>
              <a:gd name="adj3" fmla="val 54607"/>
              <a:gd name="adj4" fmla="val -2726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  <a:endParaRPr lang="en-US" dirty="0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1999" y="2503793"/>
            <a:ext cx="6149494" cy="3257768"/>
          </a:xfrm>
          <a:prstGeom prst="rect">
            <a:avLst/>
          </a:prstGeom>
        </p:spPr>
      </p:pic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/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3503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434289"/>
              <a:gd name="adj4" fmla="val -586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内部整体灌胶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46329"/>
              <a:gd name="adj4" fmla="val -298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铝合金外壳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2267525" cy="320543"/>
          </a:xfrm>
          <a:prstGeom prst="accentBorderCallout1">
            <a:avLst>
              <a:gd name="adj1" fmla="val 18750"/>
              <a:gd name="adj2" fmla="val -8333"/>
              <a:gd name="adj3" fmla="val -149330"/>
              <a:gd name="adj4" fmla="val -5205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电芯汽车级方壳封装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76603"/>
              <a:gd name="adj4" fmla="val -3031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54166"/>
              <a:gd name="adj4" fmla="val -4588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73169"/>
            <a:ext cx="3768436" cy="1996374"/>
          </a:xfrm>
          <a:prstGeom prst="rect">
            <a:avLst/>
          </a:prstGeom>
        </p:spPr>
      </p:pic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761673" y="5732380"/>
            <a:ext cx="1958109" cy="360218"/>
          </a:xfrm>
          <a:prstGeom prst="accentBorderCallout1">
            <a:avLst>
              <a:gd name="adj1" fmla="val 18750"/>
              <a:gd name="adj2" fmla="val -8333"/>
              <a:gd name="adj3" fmla="val -118270"/>
              <a:gd name="adj4" fmla="val -3314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CA66EEF2-34F7-39A2-DC9F-172732F838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655" y="2472201"/>
            <a:ext cx="5274310" cy="325501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/>
          <p:nvPr/>
        </p:nvCxnSpPr>
        <p:spPr>
          <a:xfrm flipV="1">
            <a:off x="2225964" y="3851564"/>
            <a:ext cx="886691" cy="135774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7E60DA9F-DE75-B943-9B66-4ACD654D459B}"/>
              </a:ext>
            </a:extLst>
          </p:cNvPr>
          <p:cNvSpPr/>
          <p:nvPr/>
        </p:nvSpPr>
        <p:spPr>
          <a:xfrm>
            <a:off x="4045527" y="2438401"/>
            <a:ext cx="1828800" cy="545684"/>
          </a:xfrm>
          <a:prstGeom prst="rect">
            <a:avLst/>
          </a:prstGeom>
          <a:noFill/>
          <a:ln w="3492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295560" y="2087423"/>
            <a:ext cx="2306527" cy="1625599"/>
          </a:xfrm>
          <a:prstGeom prst="accentBorderCallout1">
            <a:avLst>
              <a:gd name="adj1" fmla="val 18750"/>
              <a:gd name="adj2" fmla="val -8333"/>
              <a:gd name="adj3" fmla="val 29672"/>
              <a:gd name="adj4" fmla="val -615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1600" dirty="0"/>
              <a:t>BMS</a:t>
            </a:r>
            <a:r>
              <a:rPr lang="zh-CN" altLang="en-US" sz="1600" dirty="0"/>
              <a:t>系统双重保护：</a:t>
            </a:r>
            <a:endParaRPr lang="en-US" altLang="zh-CN" sz="1600" dirty="0"/>
          </a:p>
          <a:p>
            <a:pPr algn="just"/>
            <a:endParaRPr lang="en-US" altLang="zh-CN" sz="1600" dirty="0"/>
          </a:p>
          <a:p>
            <a:pPr algn="just"/>
            <a:r>
              <a:rPr lang="zh-CN" altLang="en-US" sz="1600" dirty="0"/>
              <a:t>电池保护板采用熔断丝</a:t>
            </a:r>
            <a:r>
              <a:rPr lang="en-US" altLang="zh-CN" sz="1600" dirty="0"/>
              <a:t>+</a:t>
            </a:r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开关设计，提供过压、过流、短路、过温的双重开关保护。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2486</TotalTime>
  <Words>575</Words>
  <Application>Microsoft Office PowerPoint</Application>
  <PresentationFormat>全屏显示(4:3)</PresentationFormat>
  <Paragraphs>146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53</cp:revision>
  <dcterms:created xsi:type="dcterms:W3CDTF">2013-01-27T09:14:16Z</dcterms:created>
  <dcterms:modified xsi:type="dcterms:W3CDTF">2025-04-03T03:12:39Z</dcterms:modified>
  <cp:category/>
</cp:coreProperties>
</file>