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30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48V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BF5130-RB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48V30Ah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48V30Ah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8861126"/>
              </p:ext>
            </p:extLst>
          </p:nvPr>
        </p:nvGraphicFramePr>
        <p:xfrm>
          <a:off x="387929" y="1884218"/>
          <a:ext cx="8571345" cy="4325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16S2P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IFR32135-15Ah(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国轩高科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30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48V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40V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58.4V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3~7.5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147435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545820"/>
              </p:ext>
            </p:extLst>
          </p:nvPr>
        </p:nvGraphicFramePr>
        <p:xfrm>
          <a:off x="387929" y="1884218"/>
          <a:ext cx="8571345" cy="4722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-30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1200W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300*177*168mm(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带提手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300*177*156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防护等级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Ingress Protection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IP67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E8F5B2A5-1880-4712-8DED-A35C7219CC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641" y="2384269"/>
            <a:ext cx="3889672" cy="342900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sp>
        <p:nvSpPr>
          <p:cNvPr id="3" name="标注: 线形(带边框和强调线) 2">
            <a:extLst>
              <a:ext uri="{FF2B5EF4-FFF2-40B4-BE49-F238E27FC236}">
                <a16:creationId xmlns:a16="http://schemas.microsoft.com/office/drawing/2014/main" id="{F782724C-48F7-F160-9B4D-87F872D3D03F}"/>
              </a:ext>
            </a:extLst>
          </p:cNvPr>
          <p:cNvSpPr/>
          <p:nvPr/>
        </p:nvSpPr>
        <p:spPr>
          <a:xfrm>
            <a:off x="5025718" y="3659849"/>
            <a:ext cx="3611929" cy="836530"/>
          </a:xfrm>
          <a:prstGeom prst="accentBorderCallout1">
            <a:avLst>
              <a:gd name="adj1" fmla="val 23933"/>
              <a:gd name="adj2" fmla="val -2912"/>
              <a:gd name="adj3" fmla="val 86828"/>
              <a:gd name="adj4" fmla="val -3380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竣铂新国标</a:t>
            </a:r>
            <a:r>
              <a:rPr lang="en-US" altLang="zh-CN" dirty="0"/>
              <a:t>2+4P-</a:t>
            </a:r>
            <a:r>
              <a:rPr lang="zh-CN" altLang="en-US" dirty="0"/>
              <a:t>母座</a:t>
            </a:r>
            <a:endParaRPr lang="en-US" altLang="zh-CN" dirty="0"/>
          </a:p>
          <a:p>
            <a:pPr algn="ctr"/>
            <a:r>
              <a:rPr lang="zh-CN" altLang="en-US" dirty="0"/>
              <a:t>信号定义：</a:t>
            </a:r>
            <a:r>
              <a:rPr lang="en-US" altLang="zh-CN" dirty="0"/>
              <a:t>1</a:t>
            </a:r>
            <a:r>
              <a:rPr lang="zh-CN" altLang="en-US" dirty="0"/>
              <a:t>为</a:t>
            </a:r>
            <a:r>
              <a:rPr lang="en-US" altLang="zh-CN" dirty="0"/>
              <a:t>L;2</a:t>
            </a:r>
            <a:r>
              <a:rPr lang="zh-CN" altLang="en-US" dirty="0"/>
              <a:t>为</a:t>
            </a:r>
            <a:r>
              <a:rPr lang="en-US" altLang="zh-CN" dirty="0"/>
              <a:t>A,3</a:t>
            </a:r>
            <a:r>
              <a:rPr lang="zh-CN" altLang="en-US" dirty="0"/>
              <a:t>为</a:t>
            </a:r>
            <a:r>
              <a:rPr lang="en-US" altLang="zh-CN" dirty="0"/>
              <a:t>B,4</a:t>
            </a:r>
            <a:r>
              <a:rPr lang="zh-CN" altLang="en-US" dirty="0"/>
              <a:t>为</a:t>
            </a:r>
            <a:r>
              <a:rPr lang="en-US" altLang="zh-CN" dirty="0"/>
              <a:t>H</a:t>
            </a:r>
          </a:p>
          <a:p>
            <a:pPr algn="ctr"/>
            <a:r>
              <a:rPr lang="en-US" altLang="zh-CN" dirty="0"/>
              <a:t>485</a:t>
            </a:r>
            <a:r>
              <a:rPr lang="zh-CN" altLang="en-US" dirty="0"/>
              <a:t>通讯设置：</a:t>
            </a:r>
            <a:r>
              <a:rPr lang="en-US" altLang="zh-CN" dirty="0"/>
              <a:t>115200</a:t>
            </a:r>
            <a:r>
              <a:rPr lang="zh-CN" altLang="en-US" dirty="0"/>
              <a:t>，</a:t>
            </a:r>
            <a:r>
              <a:rPr lang="en-US" altLang="zh-CN" dirty="0"/>
              <a:t>ID</a:t>
            </a:r>
            <a:r>
              <a:rPr lang="zh-CN" altLang="en-US" dirty="0"/>
              <a:t>为</a:t>
            </a:r>
            <a:r>
              <a:rPr lang="en-US" altLang="zh-CN" dirty="0"/>
              <a:t>1</a:t>
            </a: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 flipH="1">
            <a:off x="1026379" y="3128068"/>
            <a:ext cx="17194" cy="1368311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312215" y="3596810"/>
            <a:ext cx="1081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168mm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3447908" y="5084545"/>
            <a:ext cx="1338621" cy="788640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4079915" y="5546130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177mm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1108189" y="4616284"/>
            <a:ext cx="2216901" cy="1277491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1513086" y="5255029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300mm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标注: 线形(带边框和强调线) 23">
            <a:extLst>
              <a:ext uri="{FF2B5EF4-FFF2-40B4-BE49-F238E27FC236}">
                <a16:creationId xmlns:a16="http://schemas.microsoft.com/office/drawing/2014/main" id="{8D869439-2FD6-4F5C-977A-A609118E4393}"/>
              </a:ext>
            </a:extLst>
          </p:cNvPr>
          <p:cNvSpPr/>
          <p:nvPr/>
        </p:nvSpPr>
        <p:spPr>
          <a:xfrm>
            <a:off x="3675724" y="2023029"/>
            <a:ext cx="2969581" cy="722479"/>
          </a:xfrm>
          <a:prstGeom prst="accentBorderCallout1">
            <a:avLst>
              <a:gd name="adj1" fmla="val 45587"/>
              <a:gd name="adj2" fmla="val -2607"/>
              <a:gd name="adj3" fmla="val 146442"/>
              <a:gd name="adj4" fmla="val -6656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内置蓝牙（电量、电压、电流等即时显示）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419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E5BDF07B-5074-414C-B40B-AA6545FD9A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9356" y="2355469"/>
            <a:ext cx="4685355" cy="3564811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6045619" y="4253792"/>
            <a:ext cx="1405607" cy="519377"/>
          </a:xfrm>
          <a:prstGeom prst="accentBorderCallout1">
            <a:avLst>
              <a:gd name="adj1" fmla="val 55772"/>
              <a:gd name="adj2" fmla="val -6977"/>
              <a:gd name="adj3" fmla="val 76531"/>
              <a:gd name="adj4" fmla="val -6076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5550310" y="2707188"/>
            <a:ext cx="1900916" cy="574475"/>
          </a:xfrm>
          <a:prstGeom prst="accentBorderCallout1">
            <a:avLst>
              <a:gd name="adj1" fmla="val 46007"/>
              <a:gd name="adj2" fmla="val -5290"/>
              <a:gd name="adj3" fmla="val 136390"/>
              <a:gd name="adj4" fmla="val -4933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67FDF0F5-787E-4FC2-A4FE-4A2DDB647ACB}"/>
              </a:ext>
            </a:extLst>
          </p:cNvPr>
          <p:cNvSpPr/>
          <p:nvPr/>
        </p:nvSpPr>
        <p:spPr>
          <a:xfrm>
            <a:off x="375492" y="2990274"/>
            <a:ext cx="1900916" cy="574475"/>
          </a:xfrm>
          <a:prstGeom prst="accentBorderCallout1">
            <a:avLst>
              <a:gd name="adj1" fmla="val 43376"/>
              <a:gd name="adj2" fmla="val 105625"/>
              <a:gd name="adj3" fmla="val 93985"/>
              <a:gd name="adj4" fmla="val 13760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>
            <a:extLst>
              <a:ext uri="{FF2B5EF4-FFF2-40B4-BE49-F238E27FC236}">
                <a16:creationId xmlns:a16="http://schemas.microsoft.com/office/drawing/2014/main" id="{4E221E38-5D07-43B3-81A5-1F22A81255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3123" y="3140550"/>
            <a:ext cx="2539880" cy="1932445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3489166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270743"/>
              <a:gd name="adj4" fmla="val -4361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42325"/>
              <a:gd name="adj2" fmla="val -7947"/>
              <a:gd name="adj3" fmla="val -210319"/>
              <a:gd name="adj4" fmla="val -4163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56148"/>
              <a:gd name="adj2" fmla="val -7847"/>
              <a:gd name="adj3" fmla="val -86988"/>
              <a:gd name="adj4" fmla="val -3095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1958109" cy="320543"/>
          </a:xfrm>
          <a:prstGeom prst="accentBorderCallout1">
            <a:avLst>
              <a:gd name="adj1" fmla="val 39788"/>
              <a:gd name="adj2" fmla="val -7985"/>
              <a:gd name="adj3" fmla="val -17306"/>
              <a:gd name="adj4" fmla="val -293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圆柱铁锂电芯</a:t>
            </a:r>
            <a:endParaRPr lang="en-US" altLang="zh-CN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56786"/>
              <a:gd name="adj4" fmla="val -3721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68428"/>
              <a:gd name="adj4" fmla="val -2542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>
            <a:extLst>
              <a:ext uri="{FF2B5EF4-FFF2-40B4-BE49-F238E27FC236}">
                <a16:creationId xmlns:a16="http://schemas.microsoft.com/office/drawing/2014/main" id="{CAAC7697-E132-4C8F-BB06-A02676AE4E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284" y="4160153"/>
            <a:ext cx="2539880" cy="1932445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761673" y="5732380"/>
            <a:ext cx="1958109" cy="360218"/>
          </a:xfrm>
          <a:prstGeom prst="accentBorderCallout1">
            <a:avLst>
              <a:gd name="adj1" fmla="val 18750"/>
              <a:gd name="adj2" fmla="val -8333"/>
              <a:gd name="adj3" fmla="val -99389"/>
              <a:gd name="adj4" fmla="val -2735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CA66EEF2-34F7-39A2-DC9F-172732F8386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655" y="2472201"/>
            <a:ext cx="5274310" cy="325501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/>
          <p:nvPr/>
        </p:nvCxnSpPr>
        <p:spPr>
          <a:xfrm flipV="1">
            <a:off x="2225964" y="3851564"/>
            <a:ext cx="886691" cy="1357745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id="{7E60DA9F-DE75-B943-9B66-4ACD654D459B}"/>
              </a:ext>
            </a:extLst>
          </p:cNvPr>
          <p:cNvSpPr/>
          <p:nvPr/>
        </p:nvSpPr>
        <p:spPr>
          <a:xfrm>
            <a:off x="4045527" y="2438401"/>
            <a:ext cx="1828800" cy="545684"/>
          </a:xfrm>
          <a:prstGeom prst="rect">
            <a:avLst/>
          </a:prstGeom>
          <a:noFill/>
          <a:ln w="3492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397284" y="2087424"/>
            <a:ext cx="2466114" cy="1341576"/>
          </a:xfrm>
          <a:prstGeom prst="accentBorderCallout1">
            <a:avLst>
              <a:gd name="adj1" fmla="val 19313"/>
              <a:gd name="adj2" fmla="val -5269"/>
              <a:gd name="adj3" fmla="val 40938"/>
              <a:gd name="adj4" fmla="val -56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zh-CN" sz="1600" dirty="0"/>
              <a:t>BMS</a:t>
            </a:r>
            <a:r>
              <a:rPr lang="zh-CN" altLang="en-US" sz="1600" dirty="0"/>
              <a:t>系统双重保护：</a:t>
            </a:r>
            <a:endParaRPr lang="en-US" altLang="zh-CN" sz="1600" dirty="0"/>
          </a:p>
          <a:p>
            <a:pPr algn="just"/>
            <a:r>
              <a:rPr lang="zh-CN" altLang="en-US" sz="1600" dirty="0"/>
              <a:t>电池保护板采用熔断丝</a:t>
            </a:r>
            <a:r>
              <a:rPr lang="en-US" altLang="zh-CN" sz="1600" dirty="0"/>
              <a:t>+</a:t>
            </a:r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开关设计，提供过压、过流、短路、过温的双重开关保护。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3610</TotalTime>
  <Words>599</Words>
  <Application>Microsoft Office PowerPoint</Application>
  <PresentationFormat>全屏显示(4:3)</PresentationFormat>
  <Paragraphs>151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111</cp:revision>
  <dcterms:created xsi:type="dcterms:W3CDTF">2013-01-27T09:14:16Z</dcterms:created>
  <dcterms:modified xsi:type="dcterms:W3CDTF">2025-09-23T07:24:07Z</dcterms:modified>
  <cp:category/>
</cp:coreProperties>
</file>