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102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20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48V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BF4820-BA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0338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48V20Ah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altLang="zh-CN" b="1" dirty="0">
                <a:solidFill>
                  <a:schemeClr val="bg1"/>
                </a:solidFill>
              </a:rPr>
              <a:t>48</a:t>
            </a:r>
            <a:r>
              <a:rPr lang="en-US" b="1" dirty="0">
                <a:solidFill>
                  <a:schemeClr val="bg1"/>
                </a:solidFill>
              </a:rPr>
              <a:t>V20Ah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398490"/>
              </p:ext>
            </p:extLst>
          </p:nvPr>
        </p:nvGraphicFramePr>
        <p:xfrm>
          <a:off x="387929" y="1884218"/>
          <a:ext cx="8571345" cy="3858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8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IFP2265146-21Ah 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锂离子电芯（国轩高科）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48V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37.5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54.75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2~5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分钟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1728188"/>
              </p:ext>
            </p:extLst>
          </p:nvPr>
        </p:nvGraphicFramePr>
        <p:xfrm>
          <a:off x="387929" y="1884218"/>
          <a:ext cx="8571345" cy="46963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40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~65</a:t>
                      </a:r>
                      <a:r>
                        <a:rPr lang="zh-CN" altLang="en-US" sz="120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600W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23348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11.40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Kg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44986750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180*160*251mm(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带提手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180*160*236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80%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/>
              <a:t>外观结构</a:t>
            </a:r>
            <a:r>
              <a:rPr lang="en-US" altLang="zh-CN" sz="4000" dirty="0"/>
              <a:t>/</a:t>
            </a:r>
            <a:r>
              <a:rPr lang="en-US" sz="4000" dirty="0"/>
              <a:t> Case Structure of Battery Pack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36FAEF6F-1F4A-F032-FF3B-6349CFA5EE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830" y="2124370"/>
            <a:ext cx="8040718" cy="4259666"/>
          </a:xfrm>
          <a:prstGeom prst="rect">
            <a:avLst/>
          </a:prstGeom>
        </p:spPr>
      </p:pic>
      <p:sp>
        <p:nvSpPr>
          <p:cNvPr id="3" name="标注: 线形(带边框和强调线) 2">
            <a:extLst>
              <a:ext uri="{FF2B5EF4-FFF2-40B4-BE49-F238E27FC236}">
                <a16:creationId xmlns:a16="http://schemas.microsoft.com/office/drawing/2014/main" id="{F782724C-48F7-F160-9B4D-87F872D3D03F}"/>
              </a:ext>
            </a:extLst>
          </p:cNvPr>
          <p:cNvSpPr/>
          <p:nvPr/>
        </p:nvSpPr>
        <p:spPr>
          <a:xfrm>
            <a:off x="5874321" y="1987797"/>
            <a:ext cx="2826333" cy="1009080"/>
          </a:xfrm>
          <a:prstGeom prst="accentBorderCallout1">
            <a:avLst>
              <a:gd name="adj1" fmla="val 18750"/>
              <a:gd name="adj2" fmla="val -8333"/>
              <a:gd name="adj3" fmla="val 63072"/>
              <a:gd name="adj4" fmla="val -3833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液晶显示屏（电量、电压、电流等即时显示）</a:t>
            </a:r>
            <a:endParaRPr lang="en-US" dirty="0"/>
          </a:p>
        </p:txBody>
      </p:sp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05BD8970-30CE-76FB-8F17-C626A81F5EBF}"/>
              </a:ext>
            </a:extLst>
          </p:cNvPr>
          <p:cNvSpPr/>
          <p:nvPr/>
        </p:nvSpPr>
        <p:spPr>
          <a:xfrm flipH="1">
            <a:off x="327902" y="2825536"/>
            <a:ext cx="2830940" cy="478708"/>
          </a:xfrm>
          <a:prstGeom prst="accentBorderCallout1">
            <a:avLst>
              <a:gd name="adj1" fmla="val 18750"/>
              <a:gd name="adj2" fmla="val -8333"/>
              <a:gd name="adj3" fmla="val 66717"/>
              <a:gd name="adj4" fmla="val -2691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通用品字插座充放电接口</a:t>
            </a:r>
            <a:endParaRPr lang="en-US" dirty="0"/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5985159" y="3064890"/>
            <a:ext cx="0" cy="2264499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>
            <a:off x="6073137" y="3939423"/>
            <a:ext cx="17379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251mm</a:t>
            </a:r>
            <a:r>
              <a:rPr lang="en-US" altLang="zh-CN" dirty="0">
                <a:ea typeface="Microsoft YaHei Light" panose="020B0502040204020203" pitchFamily="34" charset="-122"/>
              </a:rPr>
              <a:t>(</a:t>
            </a:r>
            <a:r>
              <a:rPr lang="zh-CN" altLang="en-US" dirty="0">
                <a:ea typeface="Microsoft YaHei Light" panose="020B0502040204020203" pitchFamily="34" charset="-122"/>
              </a:rPr>
              <a:t>带提手</a:t>
            </a:r>
            <a:r>
              <a:rPr lang="en-US" altLang="zh-CN" dirty="0">
                <a:ea typeface="Microsoft YaHei Light" panose="020B0502040204020203" pitchFamily="34" charset="-122"/>
              </a:rPr>
              <a:t>)</a:t>
            </a:r>
          </a:p>
          <a:p>
            <a:endParaRPr lang="en-US" dirty="0"/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4719776" y="5572285"/>
            <a:ext cx="1154545" cy="680575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5362657" y="5834084"/>
            <a:ext cx="872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160mm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3333368" y="5572285"/>
            <a:ext cx="1103023" cy="680575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2938121" y="5821543"/>
            <a:ext cx="872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180mm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19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/>
              <a:t>外观结构</a:t>
            </a:r>
            <a:r>
              <a:rPr lang="en-US" altLang="zh-CN" sz="4000" dirty="0"/>
              <a:t>/</a:t>
            </a:r>
            <a:r>
              <a:rPr lang="en-US" sz="4000" dirty="0"/>
              <a:t> Case Structure of Battery Pack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F4E7201F-4132-7E49-D322-57816A6B33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213" y="2260985"/>
            <a:ext cx="7352145" cy="3894886"/>
          </a:xfrm>
          <a:prstGeom prst="rect">
            <a:avLst/>
          </a:prstGeom>
        </p:spPr>
      </p:pic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9138F57E-0409-D697-CF0C-8EF7A15468F9}"/>
              </a:ext>
            </a:extLst>
          </p:cNvPr>
          <p:cNvSpPr/>
          <p:nvPr/>
        </p:nvSpPr>
        <p:spPr>
          <a:xfrm flipH="1">
            <a:off x="952818" y="2350668"/>
            <a:ext cx="2165928" cy="526487"/>
          </a:xfrm>
          <a:prstGeom prst="accentBorderCallout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8162DD97-9B4A-382F-1546-F9F2432B801D}"/>
              </a:ext>
            </a:extLst>
          </p:cNvPr>
          <p:cNvSpPr/>
          <p:nvPr/>
        </p:nvSpPr>
        <p:spPr>
          <a:xfrm>
            <a:off x="6317667" y="3068782"/>
            <a:ext cx="2225964" cy="360218"/>
          </a:xfrm>
          <a:prstGeom prst="accentBorderCallout1">
            <a:avLst>
              <a:gd name="adj1" fmla="val 18750"/>
              <a:gd name="adj2" fmla="val -8333"/>
              <a:gd name="adj3" fmla="val 112500"/>
              <a:gd name="adj4" fmla="val -6820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  <a:endParaRPr lang="en-US" dirty="0"/>
          </a:p>
        </p:txBody>
      </p:sp>
      <p:sp>
        <p:nvSpPr>
          <p:cNvPr id="16" name="标注: 线形(带边框和强调线) 15">
            <a:extLst>
              <a:ext uri="{FF2B5EF4-FFF2-40B4-BE49-F238E27FC236}">
                <a16:creationId xmlns:a16="http://schemas.microsoft.com/office/drawing/2014/main" id="{536EF07A-3AFC-6DBC-AE5B-C1FDD1C6EC80}"/>
              </a:ext>
            </a:extLst>
          </p:cNvPr>
          <p:cNvSpPr/>
          <p:nvPr/>
        </p:nvSpPr>
        <p:spPr>
          <a:xfrm flipH="1">
            <a:off x="452577" y="4516582"/>
            <a:ext cx="2753914" cy="526487"/>
          </a:xfrm>
          <a:prstGeom prst="accentBorderCallout1">
            <a:avLst>
              <a:gd name="adj1" fmla="val 18750"/>
              <a:gd name="adj2" fmla="val -8333"/>
              <a:gd name="adj3" fmla="val 54607"/>
              <a:gd name="adj4" fmla="val -2726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  <a:endParaRPr lang="en-US" dirty="0"/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85FB457-2AF0-F6D9-B206-ED5E4FF9D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1999" y="2503793"/>
            <a:ext cx="6149494" cy="3257768"/>
          </a:xfrm>
          <a:prstGeom prst="rect">
            <a:avLst/>
          </a:prstGeom>
        </p:spPr>
      </p:pic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/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86858"/>
              <a:gd name="adj4" fmla="val -3503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434289"/>
              <a:gd name="adj4" fmla="val -586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内部整体灌胶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46329"/>
              <a:gd name="adj4" fmla="val -2984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铝合金外壳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2267525" cy="320543"/>
          </a:xfrm>
          <a:prstGeom prst="accentBorderCallout1">
            <a:avLst>
              <a:gd name="adj1" fmla="val 18750"/>
              <a:gd name="adj2" fmla="val -8333"/>
              <a:gd name="adj3" fmla="val -149330"/>
              <a:gd name="adj4" fmla="val -5205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电芯汽车级方壳封装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76603"/>
              <a:gd name="adj4" fmla="val -3031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54166"/>
              <a:gd name="adj4" fmla="val -4588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85FB457-2AF0-F6D9-B206-ED5E4FF9D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73169"/>
            <a:ext cx="3768436" cy="1996374"/>
          </a:xfrm>
          <a:prstGeom prst="rect">
            <a:avLst/>
          </a:prstGeom>
        </p:spPr>
      </p:pic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761673" y="5732380"/>
            <a:ext cx="1958109" cy="360218"/>
          </a:xfrm>
          <a:prstGeom prst="accentBorderCallout1">
            <a:avLst>
              <a:gd name="adj1" fmla="val 18750"/>
              <a:gd name="adj2" fmla="val -8333"/>
              <a:gd name="adj3" fmla="val -118270"/>
              <a:gd name="adj4" fmla="val -3314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CA66EEF2-34F7-39A2-DC9F-172732F8386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655" y="2472201"/>
            <a:ext cx="5274310" cy="325501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/>
          <p:nvPr/>
        </p:nvCxnSpPr>
        <p:spPr>
          <a:xfrm flipV="1">
            <a:off x="2225964" y="3851564"/>
            <a:ext cx="886691" cy="1357745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id="{7E60DA9F-DE75-B943-9B66-4ACD654D459B}"/>
              </a:ext>
            </a:extLst>
          </p:cNvPr>
          <p:cNvSpPr/>
          <p:nvPr/>
        </p:nvSpPr>
        <p:spPr>
          <a:xfrm>
            <a:off x="4045527" y="2438401"/>
            <a:ext cx="1828800" cy="545684"/>
          </a:xfrm>
          <a:prstGeom prst="rect">
            <a:avLst/>
          </a:prstGeom>
          <a:noFill/>
          <a:ln w="3492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295560" y="2087423"/>
            <a:ext cx="2306527" cy="1625599"/>
          </a:xfrm>
          <a:prstGeom prst="accentBorderCallout1">
            <a:avLst>
              <a:gd name="adj1" fmla="val 18750"/>
              <a:gd name="adj2" fmla="val -8333"/>
              <a:gd name="adj3" fmla="val 29672"/>
              <a:gd name="adj4" fmla="val -615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zh-CN" sz="1600" dirty="0"/>
              <a:t>BMS</a:t>
            </a:r>
            <a:r>
              <a:rPr lang="zh-CN" altLang="en-US" sz="1600" dirty="0"/>
              <a:t>系统双重保护：</a:t>
            </a:r>
            <a:endParaRPr lang="en-US" altLang="zh-CN" sz="1600" dirty="0"/>
          </a:p>
          <a:p>
            <a:pPr algn="just"/>
            <a:endParaRPr lang="en-US" altLang="zh-CN" sz="1600" dirty="0"/>
          </a:p>
          <a:p>
            <a:pPr algn="just"/>
            <a:r>
              <a:rPr lang="zh-CN" altLang="en-US" sz="1600" dirty="0"/>
              <a:t>电池保护板采用熔断丝</a:t>
            </a:r>
            <a:r>
              <a:rPr lang="en-US" altLang="zh-CN" sz="1600" dirty="0"/>
              <a:t>+</a:t>
            </a:r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开关设计，提供过压、过流、短路、过温的双重开关保护。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776</TotalTime>
  <Words>572</Words>
  <Application>Microsoft Office PowerPoint</Application>
  <PresentationFormat>全屏显示(4:3)</PresentationFormat>
  <Paragraphs>145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18</cp:revision>
  <dcterms:created xsi:type="dcterms:W3CDTF">2013-01-27T09:14:16Z</dcterms:created>
  <dcterms:modified xsi:type="dcterms:W3CDTF">2025-01-21T01:41:37Z</dcterms:modified>
  <cp:category/>
</cp:coreProperties>
</file>